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258" r:id="rId3"/>
    <p:sldId id="260" r:id="rId4"/>
    <p:sldId id="261" r:id="rId5"/>
    <p:sldId id="265" r:id="rId6"/>
    <p:sldId id="306" r:id="rId7"/>
    <p:sldId id="307" r:id="rId8"/>
    <p:sldId id="279" r:id="rId9"/>
    <p:sldId id="308" r:id="rId10"/>
    <p:sldId id="325" r:id="rId11"/>
    <p:sldId id="309" r:id="rId12"/>
    <p:sldId id="305" r:id="rId13"/>
    <p:sldId id="291" r:id="rId14"/>
    <p:sldId id="324" r:id="rId15"/>
    <p:sldId id="310" r:id="rId16"/>
    <p:sldId id="292" r:id="rId17"/>
    <p:sldId id="326" r:id="rId18"/>
    <p:sldId id="322" r:id="rId19"/>
    <p:sldId id="294" r:id="rId20"/>
    <p:sldId id="298" r:id="rId21"/>
    <p:sldId id="327" r:id="rId22"/>
    <p:sldId id="311" r:id="rId23"/>
    <p:sldId id="312" r:id="rId24"/>
    <p:sldId id="317" r:id="rId25"/>
    <p:sldId id="318" r:id="rId26"/>
    <p:sldId id="319" r:id="rId27"/>
    <p:sldId id="321" r:id="rId28"/>
    <p:sldId id="296" r:id="rId29"/>
    <p:sldId id="328" r:id="rId30"/>
    <p:sldId id="297" r:id="rId31"/>
    <p:sldId id="270" r:id="rId32"/>
    <p:sldId id="304" r:id="rId33"/>
    <p:sldId id="299" r:id="rId34"/>
    <p:sldId id="323" r:id="rId35"/>
    <p:sldId id="300" r:id="rId36"/>
    <p:sldId id="302" r:id="rId37"/>
    <p:sldId id="303" r:id="rId38"/>
    <p:sldId id="257" r:id="rId39"/>
    <p:sldId id="262" r:id="rId40"/>
    <p:sldId id="263" r:id="rId41"/>
    <p:sldId id="264" r:id="rId42"/>
    <p:sldId id="271" r:id="rId43"/>
    <p:sldId id="272" r:id="rId44"/>
    <p:sldId id="273" r:id="rId45"/>
    <p:sldId id="26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30"/>
    <p:restoredTop sz="73352"/>
  </p:normalViewPr>
  <p:slideViewPr>
    <p:cSldViewPr snapToGrid="0" snapToObjects="1" showGuides="1">
      <p:cViewPr varScale="1">
        <p:scale>
          <a:sx n="79" d="100"/>
          <a:sy n="79" d="100"/>
        </p:scale>
        <p:origin x="1384" y="200"/>
      </p:cViewPr>
      <p:guideLst>
        <p:guide orient="horz" pos="2160"/>
        <p:guide pos="57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Baseline</c:v>
                </c:pt>
              </c:strCache>
            </c:strRef>
          </c:tx>
          <c:spPr>
            <a:solidFill>
              <a:srgbClr val="FFC000"/>
            </a:solidFill>
            <a:ln>
              <a:noFill/>
            </a:ln>
            <a:effectLst/>
          </c:spPr>
          <c:invertIfNegative val="0"/>
          <c:cat>
            <c:strRef>
              <c:f>Sheet1!$A$2:$A$5</c:f>
              <c:strCache>
                <c:ptCount val="4"/>
                <c:pt idx="0">
                  <c:v>ATIS</c:v>
                </c:pt>
                <c:pt idx="1">
                  <c:v>Navigate</c:v>
                </c:pt>
                <c:pt idx="2">
                  <c:v>Scheduling</c:v>
                </c:pt>
                <c:pt idx="3">
                  <c:v>Weather</c:v>
                </c:pt>
              </c:strCache>
            </c:strRef>
          </c:cat>
          <c:val>
            <c:numRef>
              <c:f>Sheet1!$B$2:$B$5</c:f>
              <c:numCache>
                <c:formatCode>General</c:formatCode>
                <c:ptCount val="4"/>
                <c:pt idx="0" formatCode="0.00">
                  <c:v>67.33</c:v>
                </c:pt>
                <c:pt idx="1">
                  <c:v>59.93</c:v>
                </c:pt>
                <c:pt idx="2">
                  <c:v>68.290000000000006</c:v>
                </c:pt>
                <c:pt idx="3">
                  <c:v>82.43</c:v>
                </c:pt>
              </c:numCache>
            </c:numRef>
          </c:val>
          <c:extLst>
            <c:ext xmlns:c16="http://schemas.microsoft.com/office/drawing/2014/chart" uri="{C3380CC4-5D6E-409C-BE32-E72D297353CC}">
              <c16:uniqueId val="{00000000-2593-2D4B-B252-82AA2D4ED9AC}"/>
            </c:ext>
          </c:extLst>
        </c:ser>
        <c:ser>
          <c:idx val="1"/>
          <c:order val="1"/>
          <c:tx>
            <c:strRef>
              <c:f>Sheet1!$C$1</c:f>
              <c:strCache>
                <c:ptCount val="1"/>
                <c:pt idx="0">
                  <c:v>Ours</c:v>
                </c:pt>
              </c:strCache>
            </c:strRef>
          </c:tx>
          <c:spPr>
            <a:solidFill>
              <a:srgbClr val="C00000"/>
            </a:solidFill>
            <a:ln>
              <a:noFill/>
            </a:ln>
            <a:effectLst/>
          </c:spPr>
          <c:invertIfNegative val="0"/>
          <c:cat>
            <c:strRef>
              <c:f>Sheet1!$A$2:$A$5</c:f>
              <c:strCache>
                <c:ptCount val="4"/>
                <c:pt idx="0">
                  <c:v>ATIS</c:v>
                </c:pt>
                <c:pt idx="1">
                  <c:v>Navigate</c:v>
                </c:pt>
                <c:pt idx="2">
                  <c:v>Scheduling</c:v>
                </c:pt>
                <c:pt idx="3">
                  <c:v>Weather</c:v>
                </c:pt>
              </c:strCache>
            </c:strRef>
          </c:cat>
          <c:val>
            <c:numRef>
              <c:f>Sheet1!$C$2:$C$5</c:f>
              <c:numCache>
                <c:formatCode>General</c:formatCode>
                <c:ptCount val="4"/>
                <c:pt idx="0" formatCode="0.00">
                  <c:v>73.31</c:v>
                </c:pt>
                <c:pt idx="1">
                  <c:v>72.91</c:v>
                </c:pt>
                <c:pt idx="2">
                  <c:v>77.3</c:v>
                </c:pt>
                <c:pt idx="3">
                  <c:v>90.55</c:v>
                </c:pt>
              </c:numCache>
            </c:numRef>
          </c:val>
          <c:extLst>
            <c:ext xmlns:c16="http://schemas.microsoft.com/office/drawing/2014/chart" uri="{C3380CC4-5D6E-409C-BE32-E72D297353CC}">
              <c16:uniqueId val="{00000001-2593-2D4B-B252-82AA2D4ED9AC}"/>
            </c:ext>
          </c:extLst>
        </c:ser>
        <c:dLbls>
          <c:showLegendKey val="0"/>
          <c:showVal val="0"/>
          <c:showCatName val="0"/>
          <c:showSerName val="0"/>
          <c:showPercent val="0"/>
          <c:showBubbleSize val="0"/>
        </c:dLbls>
        <c:gapWidth val="219"/>
        <c:overlap val="-27"/>
        <c:axId val="1508199823"/>
        <c:axId val="1508201503"/>
      </c:barChart>
      <c:catAx>
        <c:axId val="15081998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08201503"/>
        <c:crosses val="autoZero"/>
        <c:auto val="1"/>
        <c:lblAlgn val="ctr"/>
        <c:lblOffset val="100"/>
        <c:noMultiLvlLbl val="0"/>
      </c:catAx>
      <c:valAx>
        <c:axId val="1508201503"/>
        <c:scaling>
          <c:orientation val="minMax"/>
          <c:max val="100"/>
          <c:min val="50"/>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081998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一作</c:v>
                </c:pt>
              </c:strCache>
            </c:strRef>
          </c:tx>
          <c:spPr>
            <a:solidFill>
              <a:srgbClr val="FF0000"/>
            </a:solidFill>
            <a:ln>
              <a:noFill/>
            </a:ln>
            <a:effectLst/>
          </c:spPr>
          <c:invertIfNegative val="0"/>
          <c:cat>
            <c:numRef>
              <c:f>Sheet1!$A$2:$A$6</c:f>
              <c:numCache>
                <c:formatCode>General</c:formatCode>
                <c:ptCount val="5"/>
                <c:pt idx="0">
                  <c:v>2014</c:v>
                </c:pt>
                <c:pt idx="1">
                  <c:v>2015</c:v>
                </c:pt>
                <c:pt idx="2">
                  <c:v>2016</c:v>
                </c:pt>
                <c:pt idx="3">
                  <c:v>2017</c:v>
                </c:pt>
                <c:pt idx="4">
                  <c:v>2018</c:v>
                </c:pt>
              </c:numCache>
            </c:numRef>
          </c:cat>
          <c:val>
            <c:numRef>
              <c:f>Sheet1!$B$2:$B$6</c:f>
              <c:numCache>
                <c:formatCode>General</c:formatCode>
                <c:ptCount val="5"/>
                <c:pt idx="0">
                  <c:v>1</c:v>
                </c:pt>
                <c:pt idx="1">
                  <c:v>1</c:v>
                </c:pt>
                <c:pt idx="2">
                  <c:v>2</c:v>
                </c:pt>
                <c:pt idx="3">
                  <c:v>0</c:v>
                </c:pt>
                <c:pt idx="4">
                  <c:v>3</c:v>
                </c:pt>
              </c:numCache>
            </c:numRef>
          </c:val>
          <c:extLst>
            <c:ext xmlns:c16="http://schemas.microsoft.com/office/drawing/2014/chart" uri="{C3380CC4-5D6E-409C-BE32-E72D297353CC}">
              <c16:uniqueId val="{00000000-8E3F-3F4C-BE19-142CDA2AEF44}"/>
            </c:ext>
          </c:extLst>
        </c:ser>
        <c:ser>
          <c:idx val="1"/>
          <c:order val="1"/>
          <c:tx>
            <c:strRef>
              <c:f>Sheet1!$C$1</c:f>
              <c:strCache>
                <c:ptCount val="1"/>
                <c:pt idx="0">
                  <c:v>二作</c:v>
                </c:pt>
              </c:strCache>
            </c:strRef>
          </c:tx>
          <c:spPr>
            <a:solidFill>
              <a:srgbClr val="FFC000"/>
            </a:solidFill>
            <a:ln>
              <a:noFill/>
            </a:ln>
            <a:effectLst/>
          </c:spPr>
          <c:invertIfNegative val="0"/>
          <c:cat>
            <c:numRef>
              <c:f>Sheet1!$A$2:$A$6</c:f>
              <c:numCache>
                <c:formatCode>General</c:formatCode>
                <c:ptCount val="5"/>
                <c:pt idx="0">
                  <c:v>2014</c:v>
                </c:pt>
                <c:pt idx="1">
                  <c:v>2015</c:v>
                </c:pt>
                <c:pt idx="2">
                  <c:v>2016</c:v>
                </c:pt>
                <c:pt idx="3">
                  <c:v>2017</c:v>
                </c:pt>
                <c:pt idx="4">
                  <c:v>2018</c:v>
                </c:pt>
              </c:numCache>
            </c:numRef>
          </c:cat>
          <c:val>
            <c:numRef>
              <c:f>Sheet1!$C$2:$C$6</c:f>
              <c:numCache>
                <c:formatCode>General</c:formatCode>
                <c:ptCount val="5"/>
                <c:pt idx="0">
                  <c:v>0</c:v>
                </c:pt>
                <c:pt idx="1">
                  <c:v>0</c:v>
                </c:pt>
                <c:pt idx="2">
                  <c:v>0</c:v>
                </c:pt>
                <c:pt idx="3">
                  <c:v>0</c:v>
                </c:pt>
                <c:pt idx="4">
                  <c:v>2</c:v>
                </c:pt>
              </c:numCache>
            </c:numRef>
          </c:val>
          <c:extLst>
            <c:ext xmlns:c16="http://schemas.microsoft.com/office/drawing/2014/chart" uri="{C3380CC4-5D6E-409C-BE32-E72D297353CC}">
              <c16:uniqueId val="{00000001-8E3F-3F4C-BE19-142CDA2AEF44}"/>
            </c:ext>
          </c:extLst>
        </c:ser>
        <c:dLbls>
          <c:showLegendKey val="0"/>
          <c:showVal val="0"/>
          <c:showCatName val="0"/>
          <c:showSerName val="0"/>
          <c:showPercent val="0"/>
          <c:showBubbleSize val="0"/>
        </c:dLbls>
        <c:gapWidth val="219"/>
        <c:overlap val="100"/>
        <c:axId val="1420547343"/>
        <c:axId val="1420373503"/>
      </c:barChart>
      <c:catAx>
        <c:axId val="14205473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20373503"/>
        <c:crosses val="autoZero"/>
        <c:auto val="1"/>
        <c:lblAlgn val="ctr"/>
        <c:lblOffset val="100"/>
        <c:noMultiLvlLbl val="0"/>
      </c:catAx>
      <c:valAx>
        <c:axId val="142037350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205473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Baseline</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ATIS 129</c:v>
                </c:pt>
                <c:pt idx="1">
                  <c:v>Navigate 100</c:v>
                </c:pt>
                <c:pt idx="2">
                  <c:v>Scheduling 100</c:v>
                </c:pt>
                <c:pt idx="3">
                  <c:v>Weather 100</c:v>
                </c:pt>
                <c:pt idx="4">
                  <c:v>ATIS 515</c:v>
                </c:pt>
                <c:pt idx="5">
                  <c:v>Navigate 500</c:v>
                </c:pt>
                <c:pt idx="6">
                  <c:v>Scheduling 500</c:v>
                </c:pt>
                <c:pt idx="7">
                  <c:v>Weather 500</c:v>
                </c:pt>
                <c:pt idx="8">
                  <c:v>ATIS full</c:v>
                </c:pt>
              </c:strCache>
            </c:strRef>
          </c:cat>
          <c:val>
            <c:numRef>
              <c:f>Sheet1!$B$2:$B$10</c:f>
              <c:numCache>
                <c:formatCode>General</c:formatCode>
                <c:ptCount val="9"/>
                <c:pt idx="0">
                  <c:v>67.33</c:v>
                </c:pt>
                <c:pt idx="1">
                  <c:v>59.93</c:v>
                </c:pt>
                <c:pt idx="2">
                  <c:v>68.290000000000006</c:v>
                </c:pt>
                <c:pt idx="3">
                  <c:v>82.43</c:v>
                </c:pt>
                <c:pt idx="4">
                  <c:v>85.85</c:v>
                </c:pt>
                <c:pt idx="5">
                  <c:v>78.989999999999995</c:v>
                </c:pt>
                <c:pt idx="6">
                  <c:v>86.05</c:v>
                </c:pt>
                <c:pt idx="7">
                  <c:v>93.68</c:v>
                </c:pt>
                <c:pt idx="8">
                  <c:v>94.93</c:v>
                </c:pt>
              </c:numCache>
            </c:numRef>
          </c:val>
          <c:extLst>
            <c:ext xmlns:c16="http://schemas.microsoft.com/office/drawing/2014/chart" uri="{C3380CC4-5D6E-409C-BE32-E72D297353CC}">
              <c16:uniqueId val="{00000000-7E78-9D47-B43D-F8C7429715C3}"/>
            </c:ext>
          </c:extLst>
        </c:ser>
        <c:ser>
          <c:idx val="1"/>
          <c:order val="1"/>
          <c:tx>
            <c:strRef>
              <c:f>Sheet1!$C$1</c:f>
              <c:strCache>
                <c:ptCount val="1"/>
                <c:pt idx="0">
                  <c:v>Ours</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ATIS 129</c:v>
                </c:pt>
                <c:pt idx="1">
                  <c:v>Navigate 100</c:v>
                </c:pt>
                <c:pt idx="2">
                  <c:v>Scheduling 100</c:v>
                </c:pt>
                <c:pt idx="3">
                  <c:v>Weather 100</c:v>
                </c:pt>
                <c:pt idx="4">
                  <c:v>ATIS 515</c:v>
                </c:pt>
                <c:pt idx="5">
                  <c:v>Navigate 500</c:v>
                </c:pt>
                <c:pt idx="6">
                  <c:v>Scheduling 500</c:v>
                </c:pt>
                <c:pt idx="7">
                  <c:v>Weather 500</c:v>
                </c:pt>
                <c:pt idx="8">
                  <c:v>ATIS full</c:v>
                </c:pt>
              </c:strCache>
            </c:strRef>
          </c:cat>
          <c:val>
            <c:numRef>
              <c:f>Sheet1!$C$2:$C$10</c:f>
              <c:numCache>
                <c:formatCode>General</c:formatCode>
                <c:ptCount val="9"/>
                <c:pt idx="0">
                  <c:v>73.31</c:v>
                </c:pt>
                <c:pt idx="1">
                  <c:v>72.91</c:v>
                </c:pt>
                <c:pt idx="2">
                  <c:v>77.3</c:v>
                </c:pt>
                <c:pt idx="3">
                  <c:v>90.55</c:v>
                </c:pt>
                <c:pt idx="4">
                  <c:v>88.72</c:v>
                </c:pt>
                <c:pt idx="5">
                  <c:v>78.459999999999994</c:v>
                </c:pt>
                <c:pt idx="6">
                  <c:v>87.67</c:v>
                </c:pt>
                <c:pt idx="7">
                  <c:v>94.01</c:v>
                </c:pt>
                <c:pt idx="8">
                  <c:v>94.82</c:v>
                </c:pt>
              </c:numCache>
            </c:numRef>
          </c:val>
          <c:extLst>
            <c:ext xmlns:c16="http://schemas.microsoft.com/office/drawing/2014/chart" uri="{C3380CC4-5D6E-409C-BE32-E72D297353CC}">
              <c16:uniqueId val="{00000001-7E78-9D47-B43D-F8C7429715C3}"/>
            </c:ext>
          </c:extLst>
        </c:ser>
        <c:dLbls>
          <c:showLegendKey val="0"/>
          <c:showVal val="0"/>
          <c:showCatName val="0"/>
          <c:showSerName val="0"/>
          <c:showPercent val="0"/>
          <c:showBubbleSize val="0"/>
        </c:dLbls>
        <c:gapWidth val="219"/>
        <c:overlap val="-27"/>
        <c:axId val="1424767007"/>
        <c:axId val="1464196447"/>
      </c:barChart>
      <c:catAx>
        <c:axId val="14247670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64196447"/>
        <c:crosses val="autoZero"/>
        <c:auto val="1"/>
        <c:lblAlgn val="ctr"/>
        <c:lblOffset val="100"/>
        <c:noMultiLvlLbl val="0"/>
      </c:catAx>
      <c:valAx>
        <c:axId val="1464196447"/>
        <c:scaling>
          <c:orientation val="minMax"/>
          <c:max val="95"/>
          <c:min val="55"/>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247670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B8193F-65B3-A64A-A5B7-A2A68ED2C97E}" type="datetimeFigureOut">
              <a:rPr lang="en-US" smtClean="0"/>
              <a:t>8/29/18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5CBD8-3422-3744-8A38-2B363A51EC3C}" type="slidenum">
              <a:rPr lang="en-US" smtClean="0"/>
              <a:t>‹#›</a:t>
            </a:fld>
            <a:endParaRPr lang="en-US"/>
          </a:p>
        </p:txBody>
      </p:sp>
    </p:spTree>
    <p:extLst>
      <p:ext uri="{BB962C8B-B14F-4D97-AF65-F5344CB8AC3E}">
        <p14:creationId xmlns:p14="http://schemas.microsoft.com/office/powerpoint/2010/main" val="1499586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各位下午好</a:t>
            </a:r>
            <a:endParaRPr lang="en-US" altLang="ja-JP" dirty="0"/>
          </a:p>
          <a:p>
            <a:endParaRPr lang="en-US" dirty="0"/>
          </a:p>
          <a:p>
            <a:r>
              <a:rPr lang="ja-JP" altLang="en-US"/>
              <a:t>我是来自哈工大的刘一佳</a:t>
            </a:r>
            <a:endParaRPr lang="en-US" altLang="ja-JP" dirty="0"/>
          </a:p>
          <a:p>
            <a:endParaRPr lang="en-US" dirty="0"/>
          </a:p>
          <a:p>
            <a:r>
              <a:rPr lang="ja-JP" altLang="en-US"/>
              <a:t>今天我将针对论文写作的易读性原则与大家进行一次分享</a:t>
            </a:r>
            <a:r>
              <a:rPr lang="zh-CN" altLang="en-US" dirty="0"/>
              <a:t>。</a:t>
            </a:r>
            <a:endParaRPr lang="en-US" altLang="zh-CN" dirty="0"/>
          </a:p>
          <a:p>
            <a:endParaRPr lang="en-US" altLang="zh-CN" dirty="0"/>
          </a:p>
          <a:p>
            <a:r>
              <a:rPr lang="ja-JP" altLang="en-US"/>
              <a:t>为了使这些原则与实际论文写作进行对应</a:t>
            </a:r>
            <a:endParaRPr lang="en-US" altLang="zh-CN" dirty="0"/>
          </a:p>
          <a:p>
            <a:endParaRPr lang="en-US" altLang="zh-CN" dirty="0"/>
          </a:p>
          <a:p>
            <a:r>
              <a:rPr lang="ja-JP" altLang="en-US"/>
              <a:t>在今天的分享中</a:t>
            </a:r>
            <a:r>
              <a:rPr lang="zh-CN" altLang="en-US" dirty="0"/>
              <a:t>，</a:t>
            </a:r>
            <a:r>
              <a:rPr lang="ja-JP" altLang="en-US"/>
              <a:t>我将以一个与低年级同学合作完成论文的经历作为案例</a:t>
            </a:r>
            <a:r>
              <a:rPr lang="zh-CN" altLang="en-US" dirty="0"/>
              <a:t>，</a:t>
            </a:r>
            <a:r>
              <a:rPr lang="ja-JP" altLang="en-US"/>
              <a:t>讨论论文写作的主题</a:t>
            </a:r>
            <a:r>
              <a:rPr lang="zh-CN" altLang="en-US" dirty="0"/>
              <a:t>。</a:t>
            </a:r>
            <a:endParaRPr lang="en-US" altLang="ja-JP" dirty="0"/>
          </a:p>
          <a:p>
            <a:endParaRPr lang="en-US" dirty="0"/>
          </a:p>
          <a:p>
            <a:r>
              <a:rPr lang="ja-JP" altLang="en-US"/>
              <a:t>这篇文章是研究对话系统中的数据增广的问题的</a:t>
            </a:r>
            <a:r>
              <a:rPr lang="zh-CN" altLang="en-US" dirty="0"/>
              <a:t> </a:t>
            </a:r>
            <a:r>
              <a:rPr lang="ja-JP" altLang="en-US"/>
              <a:t>论文发表在今年的</a:t>
            </a:r>
            <a:r>
              <a:rPr lang="en-US" altLang="ja-JP" dirty="0" err="1"/>
              <a:t>coling</a:t>
            </a:r>
            <a:r>
              <a:rPr lang="ja-JP" altLang="en-US"/>
              <a:t>上</a:t>
            </a:r>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1</a:t>
            </a:fld>
            <a:endParaRPr lang="en-US"/>
          </a:p>
        </p:txBody>
      </p:sp>
    </p:spTree>
    <p:extLst>
      <p:ext uri="{BB962C8B-B14F-4D97-AF65-F5344CB8AC3E}">
        <p14:creationId xmlns:p14="http://schemas.microsoft.com/office/powerpoint/2010/main" val="3932119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首先</a:t>
            </a:r>
            <a:r>
              <a:rPr lang="zh-CN" altLang="en-US" dirty="0"/>
              <a:t> </a:t>
            </a:r>
            <a:r>
              <a:rPr lang="ja-JP" altLang="en-US"/>
              <a:t>我们要谈的一个原则是宏观一致性</a:t>
            </a:r>
            <a:r>
              <a:rPr lang="zh-CN" altLang="en-US" dirty="0"/>
              <a:t> </a:t>
            </a:r>
            <a:r>
              <a:rPr lang="ja-JP" altLang="en-US"/>
              <a:t>宏观一致性的表现是文章是按照一个主题组织的</a:t>
            </a:r>
            <a:endParaRPr lang="en-US" altLang="ja-JP" dirty="0"/>
          </a:p>
          <a:p>
            <a:endParaRPr lang="en-US" dirty="0"/>
          </a:p>
          <a:p>
            <a:r>
              <a:rPr lang="ja-JP" altLang="en-US"/>
              <a:t>接下来</a:t>
            </a:r>
            <a:r>
              <a:rPr lang="zh-CN" altLang="en-US" dirty="0"/>
              <a:t> </a:t>
            </a:r>
            <a:r>
              <a:rPr lang="ja-JP" altLang="en-US"/>
              <a:t>我就看一看</a:t>
            </a:r>
            <a:r>
              <a:rPr lang="zh-CN" altLang="en-US" dirty="0"/>
              <a:t> </a:t>
            </a:r>
            <a:r>
              <a:rPr lang="en-US" altLang="zh-CN" dirty="0"/>
              <a:t>intro</a:t>
            </a:r>
            <a:r>
              <a:rPr lang="ja-JP" altLang="en-US"/>
              <a:t>是不是围绕一个主题组织的</a:t>
            </a:r>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10</a:t>
            </a:fld>
            <a:endParaRPr lang="en-US"/>
          </a:p>
        </p:txBody>
      </p:sp>
    </p:spTree>
    <p:extLst>
      <p:ext uri="{BB962C8B-B14F-4D97-AF65-F5344CB8AC3E}">
        <p14:creationId xmlns:p14="http://schemas.microsoft.com/office/powerpoint/2010/main" val="3853159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我们可以看到</a:t>
            </a:r>
            <a:r>
              <a:rPr lang="zh-CN" altLang="en-US" dirty="0"/>
              <a:t> </a:t>
            </a:r>
            <a:r>
              <a:rPr lang="ja-JP" altLang="en-US"/>
              <a:t>在第一版的</a:t>
            </a:r>
            <a:r>
              <a:rPr lang="zh-CN" altLang="en-US" dirty="0"/>
              <a:t> </a:t>
            </a:r>
            <a:r>
              <a:rPr lang="ja-JP" altLang="en-US"/>
              <a:t>从</a:t>
            </a:r>
            <a:r>
              <a:rPr lang="zh-CN" altLang="en-US" dirty="0"/>
              <a:t> </a:t>
            </a:r>
            <a:r>
              <a:rPr lang="en-US" altLang="zh-CN" dirty="0"/>
              <a:t>x</a:t>
            </a:r>
            <a:r>
              <a:rPr lang="zh-CN" altLang="en-US" dirty="0"/>
              <a:t> </a:t>
            </a:r>
            <a:r>
              <a:rPr lang="ja-JP" altLang="en-US"/>
              <a:t>到</a:t>
            </a:r>
            <a:r>
              <a:rPr lang="zh-CN" altLang="en-US" dirty="0"/>
              <a:t> </a:t>
            </a:r>
            <a:r>
              <a:rPr lang="en-US" altLang="zh-CN" dirty="0"/>
              <a:t>x</a:t>
            </a:r>
            <a:r>
              <a:rPr lang="zh-CN" altLang="en-US" dirty="0"/>
              <a:t> </a:t>
            </a:r>
            <a:r>
              <a:rPr lang="ja-JP" altLang="en-US"/>
              <a:t>到</a:t>
            </a:r>
            <a:r>
              <a:rPr lang="zh-CN" altLang="en-US" dirty="0"/>
              <a:t> </a:t>
            </a:r>
            <a:r>
              <a:rPr lang="en-US" altLang="zh-CN" dirty="0"/>
              <a:t>x</a:t>
            </a:r>
            <a:r>
              <a:rPr lang="zh-CN" altLang="en-US" dirty="0"/>
              <a:t> </a:t>
            </a:r>
            <a:r>
              <a:rPr lang="ja-JP" altLang="en-US"/>
              <a:t>到</a:t>
            </a:r>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11</a:t>
            </a:fld>
            <a:endParaRPr lang="en-US"/>
          </a:p>
        </p:txBody>
      </p:sp>
    </p:spTree>
    <p:extLst>
      <p:ext uri="{BB962C8B-B14F-4D97-AF65-F5344CB8AC3E}">
        <p14:creationId xmlns:p14="http://schemas.microsoft.com/office/powerpoint/2010/main" val="956577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一致性的问题不只</a:t>
            </a:r>
            <a:r>
              <a:rPr lang="zh-CN" altLang="en-US" dirty="0"/>
              <a:t> </a:t>
            </a:r>
            <a:r>
              <a:rPr lang="ja-JP" altLang="en-US"/>
              <a:t>发生在某个</a:t>
            </a:r>
            <a:r>
              <a:rPr lang="en-US" altLang="ja-JP" dirty="0"/>
              <a:t>section</a:t>
            </a:r>
            <a:r>
              <a:rPr lang="ja-JP" altLang="en-US"/>
              <a:t>内部</a:t>
            </a:r>
            <a:r>
              <a:rPr lang="zh-CN" altLang="en-US" dirty="0"/>
              <a:t> </a:t>
            </a:r>
            <a:r>
              <a:rPr lang="ja-JP" altLang="en-US"/>
              <a:t>也发生在文章的整体行文过程中</a:t>
            </a:r>
            <a:endParaRPr lang="en-US" altLang="ja-JP" dirty="0"/>
          </a:p>
          <a:p>
            <a:endParaRPr lang="en-US" dirty="0"/>
          </a:p>
          <a:p>
            <a:r>
              <a:rPr lang="ja-JP" altLang="en-US"/>
              <a:t>再举一个例子</a:t>
            </a:r>
            <a:r>
              <a:rPr lang="zh-CN" altLang="en-US" dirty="0"/>
              <a:t> </a:t>
            </a:r>
            <a:r>
              <a:rPr lang="ja-JP" altLang="en-US"/>
              <a:t>一篇文章</a:t>
            </a:r>
            <a:r>
              <a:rPr lang="zh-CN" altLang="en-US" dirty="0"/>
              <a:t> </a:t>
            </a:r>
            <a:r>
              <a:rPr lang="ja-JP" altLang="en-US"/>
              <a:t>他的主题是研究数据库检索的问题</a:t>
            </a:r>
            <a:endParaRPr lang="en-US" altLang="ja-JP" dirty="0"/>
          </a:p>
          <a:p>
            <a:endParaRPr lang="en-US" dirty="0"/>
          </a:p>
          <a:p>
            <a:r>
              <a:rPr lang="ja-JP" altLang="en-US"/>
              <a:t>如果</a:t>
            </a:r>
            <a:r>
              <a:rPr lang="zh-CN" altLang="en-US" dirty="0"/>
              <a:t> </a:t>
            </a:r>
            <a:r>
              <a:rPr lang="ja-JP" altLang="en-US"/>
              <a:t>在模型描述的部分用错误示范的方式</a:t>
            </a:r>
            <a:r>
              <a:rPr lang="en-US" altLang="ja-JP" dirty="0"/>
              <a:t>motivate</a:t>
            </a:r>
            <a:r>
              <a:rPr lang="ja-JP" altLang="en-US"/>
              <a:t>模型</a:t>
            </a:r>
            <a:r>
              <a:rPr lang="zh-CN" altLang="en-US" dirty="0"/>
              <a:t> </a:t>
            </a:r>
            <a:r>
              <a:rPr lang="ja-JP" altLang="en-US"/>
              <a:t>特别是接下来用大量篇幅写</a:t>
            </a:r>
            <a:r>
              <a:rPr lang="en-US" altLang="ja-JP" dirty="0"/>
              <a:t>memory</a:t>
            </a:r>
            <a:r>
              <a:rPr lang="zh-CN" altLang="en-US" dirty="0"/>
              <a:t> </a:t>
            </a:r>
            <a:r>
              <a:rPr lang="en-US" altLang="zh-CN" dirty="0"/>
              <a:t>network</a:t>
            </a:r>
            <a:r>
              <a:rPr lang="zh-CN" altLang="en-US" dirty="0"/>
              <a:t> </a:t>
            </a:r>
            <a:r>
              <a:rPr lang="ja-JP" altLang="en-US"/>
              <a:t>读者很可能就失去了对文章研究问题的聚焦</a:t>
            </a:r>
            <a:endParaRPr lang="en-US" altLang="ja-JP" dirty="0"/>
          </a:p>
          <a:p>
            <a:endParaRPr lang="en-US" dirty="0"/>
          </a:p>
          <a:p>
            <a:r>
              <a:rPr lang="ja-JP" altLang="en-US"/>
              <a:t>如果</a:t>
            </a:r>
            <a:r>
              <a:rPr lang="zh-CN" altLang="en-US" dirty="0"/>
              <a:t> </a:t>
            </a:r>
            <a:r>
              <a:rPr lang="ja-JP" altLang="en-US"/>
              <a:t>采用下面的方式</a:t>
            </a:r>
            <a:r>
              <a:rPr lang="zh-CN" altLang="en-US" dirty="0"/>
              <a:t> </a:t>
            </a:r>
            <a:r>
              <a:rPr lang="ja-JP" altLang="en-US"/>
              <a:t>可以相对较好地过渡到</a:t>
            </a:r>
            <a:r>
              <a:rPr lang="en-US" altLang="ja-JP" dirty="0"/>
              <a:t>memory</a:t>
            </a:r>
            <a:r>
              <a:rPr lang="zh-CN" altLang="en-US" dirty="0"/>
              <a:t> </a:t>
            </a:r>
            <a:r>
              <a:rPr lang="en-US" altLang="zh-CN" dirty="0"/>
              <a:t>network</a:t>
            </a:r>
            <a:r>
              <a:rPr lang="ja-JP" altLang="en-US"/>
              <a:t>上</a:t>
            </a:r>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12</a:t>
            </a:fld>
            <a:endParaRPr lang="en-US"/>
          </a:p>
        </p:txBody>
      </p:sp>
    </p:spTree>
    <p:extLst>
      <p:ext uri="{BB962C8B-B14F-4D97-AF65-F5344CB8AC3E}">
        <p14:creationId xmlns:p14="http://schemas.microsoft.com/office/powerpoint/2010/main" val="1894288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那么</a:t>
            </a:r>
            <a:r>
              <a:rPr lang="zh-CN" altLang="en-US" dirty="0"/>
              <a:t> </a:t>
            </a:r>
            <a:r>
              <a:rPr lang="ja-JP" altLang="en-US"/>
              <a:t>怎样提高文章的宏观一致性呢</a:t>
            </a:r>
            <a:endParaRPr lang="en-US" altLang="ja-JP" dirty="0"/>
          </a:p>
          <a:p>
            <a:endParaRPr lang="en-US" altLang="ja-JP" dirty="0"/>
          </a:p>
          <a:p>
            <a:r>
              <a:rPr lang="ja-JP" altLang="en-US"/>
              <a:t>我觉得用两个字概括</a:t>
            </a:r>
            <a:r>
              <a:rPr lang="zh-CN" altLang="en-US" dirty="0"/>
              <a:t> </a:t>
            </a:r>
            <a:r>
              <a:rPr lang="ja-JP" altLang="en-US"/>
              <a:t>就是</a:t>
            </a:r>
            <a:r>
              <a:rPr lang="zh-CN" altLang="en-US" dirty="0"/>
              <a:t> </a:t>
            </a:r>
            <a:r>
              <a:rPr lang="ja-JP" altLang="en-US"/>
              <a:t>重复</a:t>
            </a:r>
            <a:endParaRPr lang="en-US" altLang="ja-JP" dirty="0"/>
          </a:p>
          <a:p>
            <a:endParaRPr lang="en-US" altLang="ja-JP" dirty="0"/>
          </a:p>
          <a:p>
            <a:r>
              <a:rPr lang="ja-JP" altLang="en-US"/>
              <a:t>在文章</a:t>
            </a:r>
            <a:r>
              <a:rPr lang="en-US" altLang="ja-JP" dirty="0"/>
              <a:t>intro</a:t>
            </a:r>
            <a:r>
              <a:rPr lang="ja-JP" altLang="en-US"/>
              <a:t>中表达文章要解决的问题</a:t>
            </a:r>
            <a:r>
              <a:rPr lang="zh-CN" altLang="en-US" dirty="0"/>
              <a:t> </a:t>
            </a:r>
            <a:r>
              <a:rPr lang="ja-JP" altLang="en-US"/>
              <a:t>在方法描述中</a:t>
            </a:r>
            <a:r>
              <a:rPr lang="zh-CN" altLang="en-US" dirty="0"/>
              <a:t> </a:t>
            </a:r>
            <a:r>
              <a:rPr lang="ja-JP" altLang="en-US"/>
              <a:t>以问题为模型设计的动机</a:t>
            </a:r>
            <a:r>
              <a:rPr lang="zh-CN" altLang="en-US" dirty="0"/>
              <a:t> </a:t>
            </a:r>
            <a:r>
              <a:rPr lang="ja-JP" altLang="en-US"/>
              <a:t>在实验中用实验数据证明文章的问题得到了更好的解决</a:t>
            </a:r>
            <a:endParaRPr lang="en-US" altLang="ja-JP" dirty="0"/>
          </a:p>
          <a:p>
            <a:endParaRPr lang="en-US" altLang="ja-JP" dirty="0"/>
          </a:p>
          <a:p>
            <a:r>
              <a:rPr lang="ja-JP" altLang="en-US"/>
              <a:t>一个主题</a:t>
            </a:r>
            <a:r>
              <a:rPr lang="zh-CN" altLang="en-US" dirty="0"/>
              <a:t> </a:t>
            </a:r>
            <a:r>
              <a:rPr lang="ja-JP" altLang="en-US"/>
              <a:t>在文中多次出现</a:t>
            </a:r>
            <a:r>
              <a:rPr lang="zh-CN" altLang="en-US" dirty="0"/>
              <a:t> </a:t>
            </a:r>
            <a:r>
              <a:rPr lang="ja-JP" altLang="en-US"/>
              <a:t>就能让读者的注意力更聚焦到主题上</a:t>
            </a:r>
            <a:endParaRPr lang="en-US" altLang="ja-JP" dirty="0"/>
          </a:p>
          <a:p>
            <a:endParaRPr lang="en-US" altLang="ja-JP" dirty="0"/>
          </a:p>
          <a:p>
            <a:r>
              <a:rPr lang="ja-JP" altLang="en-US"/>
              <a:t>当然</a:t>
            </a:r>
            <a:r>
              <a:rPr lang="zh-CN" altLang="en-US" dirty="0"/>
              <a:t> </a:t>
            </a:r>
            <a:r>
              <a:rPr lang="ja-JP" altLang="en-US"/>
              <a:t>重复不代表复制</a:t>
            </a:r>
            <a:r>
              <a:rPr lang="zh-CN" altLang="en-US" dirty="0"/>
              <a:t> </a:t>
            </a:r>
            <a:r>
              <a:rPr lang="ja-JP" altLang="en-US"/>
              <a:t>在不同地方重复主题时</a:t>
            </a:r>
            <a:r>
              <a:rPr lang="zh-CN" altLang="en-US" dirty="0"/>
              <a:t> </a:t>
            </a:r>
            <a:r>
              <a:rPr lang="ja-JP" altLang="en-US"/>
              <a:t>应该根据具体情境</a:t>
            </a:r>
            <a:r>
              <a:rPr lang="zh-CN" altLang="en-US" dirty="0"/>
              <a:t> </a:t>
            </a:r>
            <a:r>
              <a:rPr lang="ja-JP" altLang="en-US"/>
              <a:t>重新描述</a:t>
            </a:r>
            <a:endParaRPr lang="en-US" altLang="ja-JP" dirty="0"/>
          </a:p>
          <a:p>
            <a:endParaRPr lang="en-US" altLang="ja-JP" dirty="0"/>
          </a:p>
          <a:p>
            <a:r>
              <a:rPr lang="ja-JP" altLang="en-US"/>
              <a:t>思维导图是一种梳理文章结构</a:t>
            </a:r>
            <a:r>
              <a:rPr lang="zh-CN" altLang="en-US" dirty="0"/>
              <a:t> </a:t>
            </a:r>
            <a:r>
              <a:rPr lang="ja-JP" altLang="en-US"/>
              <a:t>提高宏观一致性的良好技术手段</a:t>
            </a:r>
            <a:r>
              <a:rPr lang="zh-CN" altLang="en-US" dirty="0"/>
              <a:t> </a:t>
            </a:r>
            <a:r>
              <a:rPr lang="ja-JP" altLang="en-US"/>
              <a:t>下面这两个问题也能帮我们提高宏观一致性</a:t>
            </a:r>
            <a:endParaRPr lang="en-US" altLang="ja-JP" dirty="0"/>
          </a:p>
        </p:txBody>
      </p:sp>
      <p:sp>
        <p:nvSpPr>
          <p:cNvPr id="4" name="Slide Number Placeholder 3"/>
          <p:cNvSpPr>
            <a:spLocks noGrp="1"/>
          </p:cNvSpPr>
          <p:nvPr>
            <p:ph type="sldNum" sz="quarter" idx="5"/>
          </p:nvPr>
        </p:nvSpPr>
        <p:spPr/>
        <p:txBody>
          <a:bodyPr/>
          <a:lstStyle/>
          <a:p>
            <a:fld id="{87B5CBD8-3422-3744-8A38-2B363A51EC3C}" type="slidenum">
              <a:rPr lang="en-US" smtClean="0"/>
              <a:t>13</a:t>
            </a:fld>
            <a:endParaRPr lang="en-US"/>
          </a:p>
        </p:txBody>
      </p:sp>
    </p:spTree>
    <p:extLst>
      <p:ext uri="{BB962C8B-B14F-4D97-AF65-F5344CB8AC3E}">
        <p14:creationId xmlns:p14="http://schemas.microsoft.com/office/powerpoint/2010/main" val="1812280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有了宏观一致性</a:t>
            </a:r>
            <a:r>
              <a:rPr lang="zh-CN" altLang="en-US" dirty="0"/>
              <a:t> </a:t>
            </a:r>
            <a:r>
              <a:rPr lang="ja-JP" altLang="en-US"/>
              <a:t>对应就有微观一致性</a:t>
            </a:r>
            <a:endParaRPr lang="en-US" altLang="ja-JP" dirty="0"/>
          </a:p>
          <a:p>
            <a:endParaRPr lang="en-US" altLang="ja-JP" dirty="0"/>
          </a:p>
          <a:p>
            <a:r>
              <a:rPr lang="ja-JP" altLang="en-US"/>
              <a:t>这里</a:t>
            </a:r>
            <a:r>
              <a:rPr lang="zh-CN" altLang="en-US" dirty="0"/>
              <a:t> </a:t>
            </a:r>
            <a:r>
              <a:rPr lang="ja-JP" altLang="en-US"/>
              <a:t>微观一致性指的是一些语言</a:t>
            </a:r>
            <a:r>
              <a:rPr lang="zh-CN" altLang="en-US" dirty="0"/>
              <a:t> </a:t>
            </a:r>
            <a:r>
              <a:rPr lang="ja-JP" altLang="en-US"/>
              <a:t>排版等方面的问题</a:t>
            </a:r>
            <a:endParaRPr lang="en-US" altLang="ja-JP" dirty="0"/>
          </a:p>
          <a:p>
            <a:endParaRPr lang="en-US" altLang="ja-JP" dirty="0"/>
          </a:p>
          <a:p>
            <a:r>
              <a:rPr lang="ja-JP" altLang="en-US"/>
              <a:t>我们还是看文章里的一个例子</a:t>
            </a:r>
            <a:endParaRPr lang="en-US" altLang="ja-JP" dirty="0"/>
          </a:p>
        </p:txBody>
      </p:sp>
      <p:sp>
        <p:nvSpPr>
          <p:cNvPr id="4" name="Slide Number Placeholder 3"/>
          <p:cNvSpPr>
            <a:spLocks noGrp="1"/>
          </p:cNvSpPr>
          <p:nvPr>
            <p:ph type="sldNum" sz="quarter" idx="5"/>
          </p:nvPr>
        </p:nvSpPr>
        <p:spPr/>
        <p:txBody>
          <a:bodyPr/>
          <a:lstStyle/>
          <a:p>
            <a:fld id="{87B5CBD8-3422-3744-8A38-2B363A51EC3C}" type="slidenum">
              <a:rPr lang="en-US" smtClean="0"/>
              <a:t>14</a:t>
            </a:fld>
            <a:endParaRPr lang="en-US"/>
          </a:p>
        </p:txBody>
      </p:sp>
    </p:spTree>
    <p:extLst>
      <p:ext uri="{BB962C8B-B14F-4D97-AF65-F5344CB8AC3E}">
        <p14:creationId xmlns:p14="http://schemas.microsoft.com/office/powerpoint/2010/main" val="3884983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设计原则中</a:t>
            </a:r>
            <a:r>
              <a:rPr lang="zh-CN" altLang="en-US" dirty="0"/>
              <a:t> </a:t>
            </a:r>
            <a:r>
              <a:rPr lang="ja-JP" altLang="en-US"/>
              <a:t>构造不一致会带来关注</a:t>
            </a:r>
            <a:r>
              <a:rPr lang="zh-CN" altLang="en-US" dirty="0"/>
              <a:t> </a:t>
            </a:r>
            <a:r>
              <a:rPr lang="ja-JP" altLang="en-US"/>
              <a:t>但这里显然是不应该被关注的</a:t>
            </a:r>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15</a:t>
            </a:fld>
            <a:endParaRPr lang="en-US"/>
          </a:p>
        </p:txBody>
      </p:sp>
    </p:spTree>
    <p:extLst>
      <p:ext uri="{BB962C8B-B14F-4D97-AF65-F5344CB8AC3E}">
        <p14:creationId xmlns:p14="http://schemas.microsoft.com/office/powerpoint/2010/main" val="4027827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微观一致性不会让你的文章变得更好</a:t>
            </a:r>
            <a:r>
              <a:rPr lang="zh-CN" altLang="en-US" dirty="0"/>
              <a:t> </a:t>
            </a:r>
            <a:r>
              <a:rPr lang="ja-JP" altLang="en-US"/>
              <a:t>但不注意微观一致性一定会让你的文章变差</a:t>
            </a:r>
            <a:r>
              <a:rPr lang="zh-CN" altLang="en-US" dirty="0"/>
              <a:t> </a:t>
            </a:r>
            <a:r>
              <a:rPr lang="ja-JP" altLang="en-US"/>
              <a:t>甚至惹怒审稿人</a:t>
            </a:r>
            <a:endParaRPr lang="en-US" altLang="ja-JP" dirty="0"/>
          </a:p>
          <a:p>
            <a:endParaRPr lang="en-US" dirty="0"/>
          </a:p>
          <a:p>
            <a:r>
              <a:rPr lang="ja-JP" altLang="en-US"/>
              <a:t>提高微观一致性的方法包括</a:t>
            </a:r>
            <a:r>
              <a:rPr lang="zh-CN" altLang="en-US" dirty="0"/>
              <a:t> </a:t>
            </a:r>
            <a:r>
              <a:rPr lang="ja-JP" altLang="en-US"/>
              <a:t>多轮修改</a:t>
            </a:r>
            <a:r>
              <a:rPr lang="zh-CN" altLang="en-US" dirty="0"/>
              <a:t> </a:t>
            </a:r>
            <a:r>
              <a:rPr lang="ja-JP" altLang="en-US"/>
              <a:t>找其他同事做</a:t>
            </a:r>
            <a:r>
              <a:rPr lang="en-US" altLang="ja-JP" dirty="0"/>
              <a:t>proofreading</a:t>
            </a:r>
          </a:p>
          <a:p>
            <a:endParaRPr lang="en-US" dirty="0"/>
          </a:p>
          <a:p>
            <a:r>
              <a:rPr lang="ja-JP" altLang="en-US"/>
              <a:t>最重要是形成习惯</a:t>
            </a:r>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16</a:t>
            </a:fld>
            <a:endParaRPr lang="en-US"/>
          </a:p>
        </p:txBody>
      </p:sp>
    </p:spTree>
    <p:extLst>
      <p:ext uri="{BB962C8B-B14F-4D97-AF65-F5344CB8AC3E}">
        <p14:creationId xmlns:p14="http://schemas.microsoft.com/office/powerpoint/2010/main" val="1754321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第三个容易理解的方式或者原则是</a:t>
            </a:r>
            <a:r>
              <a:rPr lang="zh-CN" altLang="en-US" dirty="0"/>
              <a:t> </a:t>
            </a:r>
            <a:r>
              <a:rPr lang="ja-JP" altLang="en-US"/>
              <a:t>奥卡姆剃刀</a:t>
            </a:r>
            <a:endParaRPr lang="en-US" altLang="ja-JP" dirty="0"/>
          </a:p>
          <a:p>
            <a:endParaRPr lang="en-US" dirty="0"/>
          </a:p>
          <a:p>
            <a:r>
              <a:rPr lang="ja-JP" altLang="en-US"/>
              <a:t>在论文写作的情境下</a:t>
            </a:r>
            <a:r>
              <a:rPr lang="zh-CN" altLang="en-US" dirty="0"/>
              <a:t> </a:t>
            </a:r>
            <a:r>
              <a:rPr lang="ja-JP" altLang="en-US"/>
              <a:t>他的含义是</a:t>
            </a:r>
            <a:r>
              <a:rPr lang="zh-CN" altLang="en-US" dirty="0"/>
              <a:t> </a:t>
            </a:r>
            <a:r>
              <a:rPr lang="ja-JP" altLang="en-US"/>
              <a:t>如果能用简单的方式写</a:t>
            </a:r>
            <a:r>
              <a:rPr lang="zh-CN" altLang="en-US" dirty="0"/>
              <a:t> </a:t>
            </a:r>
            <a:r>
              <a:rPr lang="ja-JP" altLang="en-US"/>
              <a:t>就不要用复杂的方式写</a:t>
            </a:r>
            <a:r>
              <a:rPr lang="zh-CN" altLang="en-US" dirty="0"/>
              <a:t> </a:t>
            </a:r>
            <a:r>
              <a:rPr lang="ja-JP" altLang="en-US"/>
              <a:t>或者</a:t>
            </a:r>
            <a:r>
              <a:rPr lang="zh-CN" altLang="en-US" dirty="0"/>
              <a:t> </a:t>
            </a:r>
            <a:r>
              <a:rPr lang="ja-JP" altLang="en-US"/>
              <a:t>不要写没用的的东西</a:t>
            </a:r>
            <a:endParaRPr lang="en-US" altLang="ja-JP" dirty="0"/>
          </a:p>
          <a:p>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17</a:t>
            </a:fld>
            <a:endParaRPr lang="en-US"/>
          </a:p>
        </p:txBody>
      </p:sp>
    </p:spTree>
    <p:extLst>
      <p:ext uri="{BB962C8B-B14F-4D97-AF65-F5344CB8AC3E}">
        <p14:creationId xmlns:p14="http://schemas.microsoft.com/office/powerpoint/2010/main" val="2042782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我们这里回头看一下第一版摘要里的</a:t>
            </a:r>
            <a:r>
              <a:rPr lang="en-US" altLang="zh-CN" dirty="0"/>
              <a:t>cluster-to-cluster</a:t>
            </a:r>
            <a:r>
              <a:rPr lang="zh-CN" altLang="en-US" dirty="0"/>
              <a:t>。</a:t>
            </a:r>
            <a:endParaRPr lang="en-US" altLang="zh-CN" dirty="0"/>
          </a:p>
          <a:p>
            <a:endParaRPr lang="en-US" dirty="0"/>
          </a:p>
          <a:p>
            <a:r>
              <a:rPr lang="ja-JP" altLang="en-US"/>
              <a:t>他对应的思路是是这样</a:t>
            </a:r>
            <a:r>
              <a:rPr lang="zh-CN" altLang="en-US" dirty="0"/>
              <a:t> </a:t>
            </a:r>
            <a:r>
              <a:rPr lang="ja-JP" altLang="en-US"/>
              <a:t>我们对一句做增广</a:t>
            </a:r>
            <a:r>
              <a:rPr lang="zh-CN" altLang="en-US" dirty="0"/>
              <a:t> </a:t>
            </a:r>
            <a:r>
              <a:rPr lang="ja-JP" altLang="en-US"/>
              <a:t>首先要聚类</a:t>
            </a:r>
            <a:r>
              <a:rPr lang="zh-CN" altLang="en-US" dirty="0"/>
              <a:t> </a:t>
            </a:r>
            <a:r>
              <a:rPr lang="ja-JP" altLang="en-US"/>
              <a:t>然后从一个</a:t>
            </a:r>
            <a:r>
              <a:rPr lang="en-US" altLang="ja-JP" dirty="0"/>
              <a:t>cluster</a:t>
            </a:r>
            <a:r>
              <a:rPr lang="ja-JP" altLang="en-US"/>
              <a:t>生成另一个</a:t>
            </a:r>
            <a:r>
              <a:rPr lang="en-US" altLang="ja-JP" dirty="0"/>
              <a:t>cluster</a:t>
            </a:r>
          </a:p>
          <a:p>
            <a:endParaRPr lang="en-US" dirty="0"/>
          </a:p>
          <a:p>
            <a:r>
              <a:rPr lang="ja-JP" altLang="en-US"/>
              <a:t>但这篇文章中</a:t>
            </a:r>
            <a:r>
              <a:rPr lang="zh-CN" altLang="en-US" dirty="0"/>
              <a:t> </a:t>
            </a:r>
            <a:r>
              <a:rPr lang="ja-JP" altLang="en-US"/>
              <a:t>从一个</a:t>
            </a:r>
            <a:r>
              <a:rPr lang="en-US" altLang="ja-JP" dirty="0"/>
              <a:t>cluster</a:t>
            </a:r>
            <a:r>
              <a:rPr lang="ja-JP" altLang="en-US"/>
              <a:t>生成另一个</a:t>
            </a:r>
            <a:r>
              <a:rPr lang="en-US" altLang="ja-JP" dirty="0"/>
              <a:t>cluster</a:t>
            </a:r>
            <a:r>
              <a:rPr lang="ja-JP" altLang="en-US"/>
              <a:t>的方法还是一句一句地翻译</a:t>
            </a:r>
            <a:endParaRPr lang="en-US" altLang="ja-JP" dirty="0"/>
          </a:p>
          <a:p>
            <a:endParaRPr lang="en-US" dirty="0"/>
          </a:p>
          <a:p>
            <a:r>
              <a:rPr lang="ja-JP" altLang="en-US"/>
              <a:t>那么</a:t>
            </a:r>
            <a:r>
              <a:rPr lang="zh-CN" altLang="en-US" dirty="0"/>
              <a:t> </a:t>
            </a:r>
            <a:r>
              <a:rPr lang="ja-JP" altLang="en-US"/>
              <a:t>我们为什么不把聚类的步骤去掉</a:t>
            </a:r>
            <a:r>
              <a:rPr lang="zh-CN" altLang="en-US" dirty="0"/>
              <a:t> </a:t>
            </a:r>
            <a:r>
              <a:rPr lang="ja-JP" altLang="en-US"/>
              <a:t>直接从一句生成出一个</a:t>
            </a:r>
            <a:r>
              <a:rPr lang="en-US" altLang="ja-JP" dirty="0"/>
              <a:t>cluster</a:t>
            </a:r>
            <a:r>
              <a:rPr lang="ja-JP" altLang="en-US"/>
              <a:t>呢</a:t>
            </a:r>
            <a:endParaRPr lang="en-US" altLang="ja-JP" dirty="0"/>
          </a:p>
          <a:p>
            <a:endParaRPr lang="en-US" dirty="0"/>
          </a:p>
          <a:p>
            <a:r>
              <a:rPr lang="ja-JP" altLang="en-US"/>
              <a:t>我认为</a:t>
            </a:r>
            <a:r>
              <a:rPr lang="zh-CN" altLang="en-US" dirty="0"/>
              <a:t> </a:t>
            </a:r>
            <a:r>
              <a:rPr lang="ja-JP" altLang="en-US"/>
              <a:t>这是我们最早一版的</a:t>
            </a:r>
            <a:r>
              <a:rPr lang="en-US" altLang="ja-JP" dirty="0"/>
              <a:t>abstract</a:t>
            </a:r>
            <a:r>
              <a:rPr lang="ja-JP" altLang="en-US"/>
              <a:t>让人困惑的一部分原因</a:t>
            </a:r>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19</a:t>
            </a:fld>
            <a:endParaRPr lang="en-US"/>
          </a:p>
        </p:txBody>
      </p:sp>
    </p:spTree>
    <p:extLst>
      <p:ext uri="{BB962C8B-B14F-4D97-AF65-F5344CB8AC3E}">
        <p14:creationId xmlns:p14="http://schemas.microsoft.com/office/powerpoint/2010/main" val="4220017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那么</a:t>
            </a:r>
            <a:r>
              <a:rPr lang="zh-CN" altLang="en-US" dirty="0"/>
              <a:t> </a:t>
            </a:r>
            <a:r>
              <a:rPr lang="ja-JP" altLang="en-US"/>
              <a:t>怎样提高文章的简洁性呢</a:t>
            </a:r>
            <a:r>
              <a:rPr lang="zh-CN" altLang="en-US" dirty="0"/>
              <a:t>？</a:t>
            </a:r>
            <a:endParaRPr lang="en-US" altLang="zh-CN" dirty="0"/>
          </a:p>
          <a:p>
            <a:endParaRPr lang="en-US" dirty="0"/>
          </a:p>
          <a:p>
            <a:r>
              <a:rPr lang="ja-JP" altLang="en-US"/>
              <a:t>我觉得我们可以做下面的两个训练</a:t>
            </a:r>
            <a:endParaRPr lang="en-US" altLang="ja-JP" dirty="0"/>
          </a:p>
          <a:p>
            <a:endParaRPr lang="en-US" dirty="0"/>
          </a:p>
          <a:p>
            <a:r>
              <a:rPr lang="ja-JP" altLang="en-US"/>
              <a:t>他们分别是</a:t>
            </a:r>
            <a:r>
              <a:rPr lang="zh-CN" altLang="en-US" dirty="0"/>
              <a:t> </a:t>
            </a:r>
            <a:r>
              <a:rPr lang="ja-JP" altLang="en-US"/>
              <a:t>一句话概括一篇文章</a:t>
            </a:r>
            <a:r>
              <a:rPr lang="zh-CN" altLang="en-US" dirty="0"/>
              <a:t> </a:t>
            </a:r>
            <a:r>
              <a:rPr lang="ja-JP" altLang="en-US"/>
              <a:t>以及</a:t>
            </a:r>
            <a:r>
              <a:rPr lang="zh-CN" altLang="en-US" dirty="0"/>
              <a:t> </a:t>
            </a:r>
            <a:r>
              <a:rPr lang="ja-JP" altLang="en-US"/>
              <a:t>一分钟给别人讲懂一篇文章</a:t>
            </a:r>
            <a:endParaRPr lang="en-US" altLang="ja-JP" dirty="0"/>
          </a:p>
        </p:txBody>
      </p:sp>
      <p:sp>
        <p:nvSpPr>
          <p:cNvPr id="4" name="Slide Number Placeholder 3"/>
          <p:cNvSpPr>
            <a:spLocks noGrp="1"/>
          </p:cNvSpPr>
          <p:nvPr>
            <p:ph type="sldNum" sz="quarter" idx="5"/>
          </p:nvPr>
        </p:nvSpPr>
        <p:spPr/>
        <p:txBody>
          <a:bodyPr/>
          <a:lstStyle/>
          <a:p>
            <a:fld id="{87B5CBD8-3422-3744-8A38-2B363A51EC3C}" type="slidenum">
              <a:rPr lang="en-US" smtClean="0"/>
              <a:t>20</a:t>
            </a:fld>
            <a:endParaRPr lang="en-US"/>
          </a:p>
        </p:txBody>
      </p:sp>
    </p:spTree>
    <p:extLst>
      <p:ext uri="{BB962C8B-B14F-4D97-AF65-F5344CB8AC3E}">
        <p14:creationId xmlns:p14="http://schemas.microsoft.com/office/powerpoint/2010/main" val="1577699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我们研究的问题的大的范畴是</a:t>
            </a:r>
            <a:r>
              <a:rPr lang="zh-CN" altLang="en-US" dirty="0"/>
              <a:t> </a:t>
            </a:r>
            <a:r>
              <a:rPr lang="ja-JP" altLang="en-US"/>
              <a:t>任务型对话系统</a:t>
            </a:r>
            <a:endParaRPr lang="en-US" altLang="ja-JP" dirty="0"/>
          </a:p>
          <a:p>
            <a:endParaRPr lang="en-US" dirty="0"/>
          </a:p>
          <a:p>
            <a:r>
              <a:rPr lang="ja-JP" altLang="en-US"/>
              <a:t>他的目标是帮助用户完成一些特定任务</a:t>
            </a:r>
            <a:r>
              <a:rPr lang="zh-CN" altLang="en-US" dirty="0"/>
              <a:t> </a:t>
            </a:r>
            <a:r>
              <a:rPr lang="ja-JP" altLang="en-US"/>
              <a:t>比方说</a:t>
            </a:r>
            <a:r>
              <a:rPr lang="zh-CN" altLang="en-US" dirty="0"/>
              <a:t> </a:t>
            </a:r>
            <a:r>
              <a:rPr lang="ja-JP" altLang="en-US"/>
              <a:t>订机票</a:t>
            </a:r>
            <a:r>
              <a:rPr lang="zh-CN" altLang="en-US" dirty="0"/>
              <a:t> </a:t>
            </a:r>
            <a:r>
              <a:rPr lang="ja-JP" altLang="en-US"/>
              <a:t>查询天气</a:t>
            </a:r>
            <a:endParaRPr lang="en-US" altLang="ja-JP" dirty="0"/>
          </a:p>
          <a:p>
            <a:endParaRPr lang="en-US" altLang="ja-JP" dirty="0"/>
          </a:p>
          <a:p>
            <a:r>
              <a:rPr lang="ja-JP" altLang="en-US"/>
              <a:t>任务型对话的一个重要的子模块是</a:t>
            </a:r>
            <a:r>
              <a:rPr lang="zh-CN" altLang="en-US" dirty="0"/>
              <a:t> </a:t>
            </a:r>
            <a:r>
              <a:rPr lang="ja-JP" altLang="en-US"/>
              <a:t>语言理解</a:t>
            </a:r>
            <a:r>
              <a:rPr lang="zh-CN" altLang="en-US" dirty="0"/>
              <a:t> </a:t>
            </a:r>
            <a:r>
              <a:rPr lang="ja-JP" altLang="en-US"/>
              <a:t>具体来讲</a:t>
            </a:r>
            <a:r>
              <a:rPr lang="zh-CN" altLang="en-US" dirty="0"/>
              <a:t> </a:t>
            </a:r>
            <a:r>
              <a:rPr lang="ja-JP" altLang="en-US"/>
              <a:t>是将从对话中抽取表达需求</a:t>
            </a:r>
            <a:r>
              <a:rPr lang="zh-CN" altLang="en-US" dirty="0"/>
              <a:t> </a:t>
            </a:r>
            <a:r>
              <a:rPr lang="ja-JP" altLang="en-US"/>
              <a:t>或则</a:t>
            </a:r>
            <a:r>
              <a:rPr lang="zh-CN" altLang="en-US" dirty="0"/>
              <a:t> </a:t>
            </a:r>
            <a:r>
              <a:rPr lang="ja-JP" altLang="en-US"/>
              <a:t>提供信息的语义槽</a:t>
            </a:r>
            <a:endParaRPr lang="en-US" altLang="ja-JP" dirty="0"/>
          </a:p>
          <a:p>
            <a:endParaRPr lang="en-US" altLang="ja-JP" dirty="0"/>
          </a:p>
          <a:p>
            <a:endParaRPr lang="en-US" altLang="ja-JP" dirty="0"/>
          </a:p>
        </p:txBody>
      </p:sp>
      <p:sp>
        <p:nvSpPr>
          <p:cNvPr id="4" name="Slide Number Placeholder 3"/>
          <p:cNvSpPr>
            <a:spLocks noGrp="1"/>
          </p:cNvSpPr>
          <p:nvPr>
            <p:ph type="sldNum" sz="quarter" idx="5"/>
          </p:nvPr>
        </p:nvSpPr>
        <p:spPr/>
        <p:txBody>
          <a:bodyPr/>
          <a:lstStyle/>
          <a:p>
            <a:fld id="{87B5CBD8-3422-3744-8A38-2B363A51EC3C}" type="slidenum">
              <a:rPr lang="en-US" smtClean="0"/>
              <a:t>2</a:t>
            </a:fld>
            <a:endParaRPr lang="en-US"/>
          </a:p>
        </p:txBody>
      </p:sp>
    </p:spTree>
    <p:extLst>
      <p:ext uri="{BB962C8B-B14F-4D97-AF65-F5344CB8AC3E}">
        <p14:creationId xmlns:p14="http://schemas.microsoft.com/office/powerpoint/2010/main" val="1877481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下一个容易理解的方式是</a:t>
            </a:r>
            <a:r>
              <a:rPr lang="zh-CN" altLang="en-US" dirty="0"/>
              <a:t> </a:t>
            </a:r>
            <a:r>
              <a:rPr lang="ja-JP" altLang="en-US"/>
              <a:t>建模读者</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所谓建模读者</a:t>
            </a:r>
            <a:r>
              <a:rPr lang="zh-CN" altLang="en-US" dirty="0"/>
              <a:t> </a:t>
            </a:r>
            <a:r>
              <a:rPr lang="ja-JP" altLang="en-US"/>
              <a:t>就是在论文写作过程中想一想</a:t>
            </a:r>
            <a:r>
              <a:rPr lang="zh-CN" altLang="en-US" dirty="0"/>
              <a:t> </a:t>
            </a:r>
            <a:r>
              <a:rPr lang="ja-JP" altLang="en-US"/>
              <a:t>读者读到这里会怎么想</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Slide Number Placeholder 3"/>
          <p:cNvSpPr>
            <a:spLocks noGrp="1"/>
          </p:cNvSpPr>
          <p:nvPr>
            <p:ph type="sldNum" sz="quarter" idx="5"/>
          </p:nvPr>
        </p:nvSpPr>
        <p:spPr/>
        <p:txBody>
          <a:bodyPr/>
          <a:lstStyle/>
          <a:p>
            <a:fld id="{87B5CBD8-3422-3744-8A38-2B363A51EC3C}" type="slidenum">
              <a:rPr lang="en-US" smtClean="0"/>
              <a:t>21</a:t>
            </a:fld>
            <a:endParaRPr lang="en-US"/>
          </a:p>
        </p:txBody>
      </p:sp>
    </p:spTree>
    <p:extLst>
      <p:ext uri="{BB962C8B-B14F-4D97-AF65-F5344CB8AC3E}">
        <p14:creationId xmlns:p14="http://schemas.microsoft.com/office/powerpoint/2010/main" val="1475233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这里面</a:t>
            </a:r>
            <a:r>
              <a:rPr lang="zh-CN" altLang="en-US" dirty="0"/>
              <a:t> </a:t>
            </a:r>
            <a:r>
              <a:rPr lang="ja-JP" altLang="en-US"/>
              <a:t>还要用第一版的</a:t>
            </a:r>
            <a:r>
              <a:rPr lang="en-US" altLang="ja-JP" dirty="0"/>
              <a:t>abstract</a:t>
            </a:r>
            <a:r>
              <a:rPr lang="zh-CN" altLang="en-US" dirty="0"/>
              <a:t> </a:t>
            </a:r>
            <a:r>
              <a:rPr lang="ja-JP" altLang="en-US"/>
              <a:t>为例</a:t>
            </a:r>
            <a:r>
              <a:rPr lang="zh-CN" altLang="en-US" dirty="0"/>
              <a:t> </a:t>
            </a:r>
            <a:r>
              <a:rPr lang="ja-JP" altLang="en-US"/>
              <a:t>其中里面有一句</a:t>
            </a:r>
            <a:r>
              <a:rPr lang="zh-CN" altLang="en-US" dirty="0"/>
              <a:t> </a:t>
            </a:r>
            <a:r>
              <a:rPr lang="ja-JP" altLang="en-US"/>
              <a:t>说</a:t>
            </a:r>
            <a:r>
              <a:rPr lang="zh-CN" altLang="en-US" dirty="0"/>
              <a:t> </a:t>
            </a:r>
            <a:r>
              <a:rPr lang="en-US" altLang="zh-CN" dirty="0"/>
              <a:t>naturally</a:t>
            </a:r>
            <a:r>
              <a:rPr lang="ja-JP" altLang="en-US"/>
              <a:t>地聚类</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我相信在做的各位读到这里都会愣一下</a:t>
            </a:r>
            <a:r>
              <a:rPr lang="zh-CN" altLang="en-US" dirty="0"/>
              <a:t> </a:t>
            </a:r>
            <a:r>
              <a:rPr lang="ja-JP" altLang="en-US"/>
              <a:t>因为</a:t>
            </a:r>
            <a:r>
              <a:rPr lang="zh-CN" altLang="en-US" dirty="0"/>
              <a:t> </a:t>
            </a:r>
            <a:r>
              <a:rPr lang="ja-JP" altLang="en-US"/>
              <a:t>即使是从事对话研究的同学</a:t>
            </a:r>
            <a:r>
              <a:rPr lang="zh-CN" altLang="en-US" dirty="0"/>
              <a:t> </a:t>
            </a:r>
            <a:r>
              <a:rPr lang="ja-JP" altLang="en-US"/>
              <a:t>在没有一定的铺垫的情况下</a:t>
            </a:r>
            <a:r>
              <a:rPr lang="zh-CN" altLang="en-US" dirty="0"/>
              <a:t> </a:t>
            </a:r>
            <a:r>
              <a:rPr lang="ja-JP" altLang="en-US"/>
              <a:t>也不太容易想到如何把对话聚类</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而这里写</a:t>
            </a:r>
            <a:r>
              <a:rPr lang="en-US" altLang="ja-JP" dirty="0"/>
              <a:t>naturally</a:t>
            </a:r>
            <a:r>
              <a:rPr lang="zh-CN" altLang="en-US" dirty="0"/>
              <a:t> </a:t>
            </a:r>
            <a:r>
              <a:rPr lang="ja-JP" altLang="en-US"/>
              <a:t>基本是完全从作者自身的角度出发</a:t>
            </a:r>
            <a:endParaRPr lang="en-US" altLang="ja-JP" dirty="0"/>
          </a:p>
          <a:p>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22</a:t>
            </a:fld>
            <a:endParaRPr lang="en-US"/>
          </a:p>
        </p:txBody>
      </p:sp>
    </p:spTree>
    <p:extLst>
      <p:ext uri="{BB962C8B-B14F-4D97-AF65-F5344CB8AC3E}">
        <p14:creationId xmlns:p14="http://schemas.microsoft.com/office/powerpoint/2010/main" val="3434825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这里面</a:t>
            </a:r>
            <a:r>
              <a:rPr lang="zh-CN" altLang="en-US" dirty="0"/>
              <a:t> </a:t>
            </a:r>
            <a:r>
              <a:rPr lang="ja-JP" altLang="en-US"/>
              <a:t>还要用第一版的</a:t>
            </a:r>
            <a:r>
              <a:rPr lang="en-US" altLang="ja-JP" dirty="0"/>
              <a:t>abstract</a:t>
            </a:r>
            <a:r>
              <a:rPr lang="zh-CN" altLang="en-US" dirty="0"/>
              <a:t> </a:t>
            </a:r>
            <a:r>
              <a:rPr lang="ja-JP" altLang="en-US"/>
              <a:t>为例</a:t>
            </a:r>
            <a:r>
              <a:rPr lang="zh-CN" altLang="en-US" dirty="0"/>
              <a:t> </a:t>
            </a:r>
            <a:r>
              <a:rPr lang="ja-JP" altLang="en-US"/>
              <a:t>其中里面有一句</a:t>
            </a:r>
            <a:r>
              <a:rPr lang="zh-CN" altLang="en-US" dirty="0"/>
              <a:t> </a:t>
            </a:r>
            <a:r>
              <a:rPr lang="ja-JP" altLang="en-US"/>
              <a:t>说</a:t>
            </a:r>
            <a:r>
              <a:rPr lang="zh-CN" altLang="en-US" dirty="0"/>
              <a:t> </a:t>
            </a:r>
            <a:r>
              <a:rPr lang="en-US" altLang="zh-CN" dirty="0"/>
              <a:t>naturally</a:t>
            </a:r>
            <a:r>
              <a:rPr lang="ja-JP" altLang="en-US"/>
              <a:t>地聚类</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我相信在做的各位读到这里都会愣一下</a:t>
            </a:r>
            <a:r>
              <a:rPr lang="zh-CN" altLang="en-US" dirty="0"/>
              <a:t> </a:t>
            </a:r>
            <a:r>
              <a:rPr lang="ja-JP" altLang="en-US"/>
              <a:t>因为</a:t>
            </a:r>
            <a:r>
              <a:rPr lang="zh-CN" altLang="en-US" dirty="0"/>
              <a:t> </a:t>
            </a:r>
            <a:r>
              <a:rPr lang="ja-JP" altLang="en-US"/>
              <a:t>即使是从事对话研究的同学</a:t>
            </a:r>
            <a:r>
              <a:rPr lang="zh-CN" altLang="en-US" dirty="0"/>
              <a:t> </a:t>
            </a:r>
            <a:r>
              <a:rPr lang="ja-JP" altLang="en-US"/>
              <a:t>在没有一定的铺垫的情况下</a:t>
            </a:r>
            <a:r>
              <a:rPr lang="zh-CN" altLang="en-US" dirty="0"/>
              <a:t> </a:t>
            </a:r>
            <a:r>
              <a:rPr lang="ja-JP" altLang="en-US"/>
              <a:t>也不太容易想到如何把对话聚类</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而这里写</a:t>
            </a:r>
            <a:r>
              <a:rPr lang="en-US" altLang="ja-JP" dirty="0"/>
              <a:t>naturally</a:t>
            </a:r>
            <a:r>
              <a:rPr lang="zh-CN" altLang="en-US" dirty="0"/>
              <a:t> </a:t>
            </a:r>
            <a:r>
              <a:rPr lang="ja-JP" altLang="en-US"/>
              <a:t>基本是完全从作者自身的角度出发</a:t>
            </a:r>
            <a:endParaRPr lang="en-US" altLang="ja-JP" dirty="0"/>
          </a:p>
          <a:p>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23</a:t>
            </a:fld>
            <a:endParaRPr lang="en-US"/>
          </a:p>
        </p:txBody>
      </p:sp>
    </p:spTree>
    <p:extLst>
      <p:ext uri="{BB962C8B-B14F-4D97-AF65-F5344CB8AC3E}">
        <p14:creationId xmlns:p14="http://schemas.microsoft.com/office/powerpoint/2010/main" val="2902540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这里面</a:t>
            </a:r>
            <a:r>
              <a:rPr lang="zh-CN" altLang="en-US" dirty="0"/>
              <a:t> </a:t>
            </a:r>
            <a:r>
              <a:rPr lang="ja-JP" altLang="en-US"/>
              <a:t>还要用第一版的</a:t>
            </a:r>
            <a:r>
              <a:rPr lang="en-US" altLang="ja-JP" dirty="0"/>
              <a:t>abstract</a:t>
            </a:r>
            <a:r>
              <a:rPr lang="zh-CN" altLang="en-US" dirty="0"/>
              <a:t> </a:t>
            </a:r>
            <a:r>
              <a:rPr lang="ja-JP" altLang="en-US"/>
              <a:t>为例</a:t>
            </a:r>
            <a:r>
              <a:rPr lang="zh-CN" altLang="en-US" dirty="0"/>
              <a:t> </a:t>
            </a:r>
            <a:r>
              <a:rPr lang="ja-JP" altLang="en-US"/>
              <a:t>其中里面有一句</a:t>
            </a:r>
            <a:r>
              <a:rPr lang="zh-CN" altLang="en-US" dirty="0"/>
              <a:t> </a:t>
            </a:r>
            <a:r>
              <a:rPr lang="ja-JP" altLang="en-US"/>
              <a:t>说</a:t>
            </a:r>
            <a:r>
              <a:rPr lang="zh-CN" altLang="en-US" dirty="0"/>
              <a:t> </a:t>
            </a:r>
            <a:r>
              <a:rPr lang="en-US" altLang="zh-CN" dirty="0"/>
              <a:t>naturally</a:t>
            </a:r>
            <a:r>
              <a:rPr lang="ja-JP" altLang="en-US"/>
              <a:t>地聚类</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我相信在做的各位读到这里都会愣一下</a:t>
            </a:r>
            <a:r>
              <a:rPr lang="zh-CN" altLang="en-US" dirty="0"/>
              <a:t> </a:t>
            </a:r>
            <a:r>
              <a:rPr lang="ja-JP" altLang="en-US"/>
              <a:t>因为</a:t>
            </a:r>
            <a:r>
              <a:rPr lang="zh-CN" altLang="en-US" dirty="0"/>
              <a:t> </a:t>
            </a:r>
            <a:r>
              <a:rPr lang="ja-JP" altLang="en-US"/>
              <a:t>即使是从事对话研究的同学</a:t>
            </a:r>
            <a:r>
              <a:rPr lang="zh-CN" altLang="en-US" dirty="0"/>
              <a:t> </a:t>
            </a:r>
            <a:r>
              <a:rPr lang="ja-JP" altLang="en-US"/>
              <a:t>在没有一定的铺垫的情况下</a:t>
            </a:r>
            <a:r>
              <a:rPr lang="zh-CN" altLang="en-US" dirty="0"/>
              <a:t> </a:t>
            </a:r>
            <a:r>
              <a:rPr lang="ja-JP" altLang="en-US"/>
              <a:t>也不太容易想到如何把对话聚类</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而这里写</a:t>
            </a:r>
            <a:r>
              <a:rPr lang="en-US" altLang="ja-JP" dirty="0"/>
              <a:t>naturally</a:t>
            </a:r>
            <a:r>
              <a:rPr lang="zh-CN" altLang="en-US" dirty="0"/>
              <a:t> </a:t>
            </a:r>
            <a:r>
              <a:rPr lang="ja-JP" altLang="en-US"/>
              <a:t>基本是完全从作者自身的角度出发</a:t>
            </a:r>
            <a:endParaRPr lang="en-US" altLang="ja-JP" dirty="0"/>
          </a:p>
          <a:p>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24</a:t>
            </a:fld>
            <a:endParaRPr lang="en-US"/>
          </a:p>
        </p:txBody>
      </p:sp>
    </p:spTree>
    <p:extLst>
      <p:ext uri="{BB962C8B-B14F-4D97-AF65-F5344CB8AC3E}">
        <p14:creationId xmlns:p14="http://schemas.microsoft.com/office/powerpoint/2010/main" val="2315879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这里面</a:t>
            </a:r>
            <a:r>
              <a:rPr lang="zh-CN" altLang="en-US" dirty="0"/>
              <a:t> </a:t>
            </a:r>
            <a:r>
              <a:rPr lang="ja-JP" altLang="en-US"/>
              <a:t>还要用第一版的</a:t>
            </a:r>
            <a:r>
              <a:rPr lang="en-US" altLang="ja-JP" dirty="0"/>
              <a:t>abstract</a:t>
            </a:r>
            <a:r>
              <a:rPr lang="zh-CN" altLang="en-US" dirty="0"/>
              <a:t> </a:t>
            </a:r>
            <a:r>
              <a:rPr lang="ja-JP" altLang="en-US"/>
              <a:t>为例</a:t>
            </a:r>
            <a:r>
              <a:rPr lang="zh-CN" altLang="en-US" dirty="0"/>
              <a:t> </a:t>
            </a:r>
            <a:r>
              <a:rPr lang="ja-JP" altLang="en-US"/>
              <a:t>其中里面有一句</a:t>
            </a:r>
            <a:r>
              <a:rPr lang="zh-CN" altLang="en-US" dirty="0"/>
              <a:t> </a:t>
            </a:r>
            <a:r>
              <a:rPr lang="ja-JP" altLang="en-US"/>
              <a:t>说</a:t>
            </a:r>
            <a:r>
              <a:rPr lang="zh-CN" altLang="en-US" dirty="0"/>
              <a:t> </a:t>
            </a:r>
            <a:r>
              <a:rPr lang="en-US" altLang="zh-CN" dirty="0"/>
              <a:t>naturally</a:t>
            </a:r>
            <a:r>
              <a:rPr lang="ja-JP" altLang="en-US"/>
              <a:t>地聚类</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我相信在做的各位读到这里都会愣一下</a:t>
            </a:r>
            <a:r>
              <a:rPr lang="zh-CN" altLang="en-US" dirty="0"/>
              <a:t> </a:t>
            </a:r>
            <a:r>
              <a:rPr lang="ja-JP" altLang="en-US"/>
              <a:t>因为</a:t>
            </a:r>
            <a:r>
              <a:rPr lang="zh-CN" altLang="en-US" dirty="0"/>
              <a:t> </a:t>
            </a:r>
            <a:r>
              <a:rPr lang="ja-JP" altLang="en-US"/>
              <a:t>即使是从事对话研究的同学</a:t>
            </a:r>
            <a:r>
              <a:rPr lang="zh-CN" altLang="en-US" dirty="0"/>
              <a:t> </a:t>
            </a:r>
            <a:r>
              <a:rPr lang="ja-JP" altLang="en-US"/>
              <a:t>在没有一定的铺垫的情况下</a:t>
            </a:r>
            <a:r>
              <a:rPr lang="zh-CN" altLang="en-US" dirty="0"/>
              <a:t> </a:t>
            </a:r>
            <a:r>
              <a:rPr lang="ja-JP" altLang="en-US"/>
              <a:t>也不太容易想到如何把对话聚类</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而这里写</a:t>
            </a:r>
            <a:r>
              <a:rPr lang="en-US" altLang="ja-JP" dirty="0"/>
              <a:t>naturally</a:t>
            </a:r>
            <a:r>
              <a:rPr lang="zh-CN" altLang="en-US" dirty="0"/>
              <a:t> </a:t>
            </a:r>
            <a:r>
              <a:rPr lang="ja-JP" altLang="en-US"/>
              <a:t>基本是完全从作者自身的角度出发</a:t>
            </a:r>
            <a:endParaRPr lang="en-US" altLang="ja-JP" dirty="0"/>
          </a:p>
          <a:p>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25</a:t>
            </a:fld>
            <a:endParaRPr lang="en-US"/>
          </a:p>
        </p:txBody>
      </p:sp>
    </p:spTree>
    <p:extLst>
      <p:ext uri="{BB962C8B-B14F-4D97-AF65-F5344CB8AC3E}">
        <p14:creationId xmlns:p14="http://schemas.microsoft.com/office/powerpoint/2010/main" val="2114182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这里面</a:t>
            </a:r>
            <a:r>
              <a:rPr lang="zh-CN" altLang="en-US" dirty="0"/>
              <a:t> </a:t>
            </a:r>
            <a:r>
              <a:rPr lang="ja-JP" altLang="en-US"/>
              <a:t>还要用第一版的</a:t>
            </a:r>
            <a:r>
              <a:rPr lang="en-US" altLang="ja-JP" dirty="0"/>
              <a:t>abstract</a:t>
            </a:r>
            <a:r>
              <a:rPr lang="zh-CN" altLang="en-US" dirty="0"/>
              <a:t> </a:t>
            </a:r>
            <a:r>
              <a:rPr lang="ja-JP" altLang="en-US"/>
              <a:t>为例</a:t>
            </a:r>
            <a:r>
              <a:rPr lang="zh-CN" altLang="en-US" dirty="0"/>
              <a:t> </a:t>
            </a:r>
            <a:r>
              <a:rPr lang="ja-JP" altLang="en-US"/>
              <a:t>其中里面有一句</a:t>
            </a:r>
            <a:r>
              <a:rPr lang="zh-CN" altLang="en-US" dirty="0"/>
              <a:t> </a:t>
            </a:r>
            <a:r>
              <a:rPr lang="ja-JP" altLang="en-US"/>
              <a:t>说</a:t>
            </a:r>
            <a:r>
              <a:rPr lang="zh-CN" altLang="en-US" dirty="0"/>
              <a:t> </a:t>
            </a:r>
            <a:r>
              <a:rPr lang="en-US" altLang="zh-CN" dirty="0"/>
              <a:t>naturally</a:t>
            </a:r>
            <a:r>
              <a:rPr lang="ja-JP" altLang="en-US"/>
              <a:t>地聚类</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我相信在做的各位读到这里都会愣一下</a:t>
            </a:r>
            <a:r>
              <a:rPr lang="zh-CN" altLang="en-US" dirty="0"/>
              <a:t> </a:t>
            </a:r>
            <a:r>
              <a:rPr lang="ja-JP" altLang="en-US"/>
              <a:t>因为</a:t>
            </a:r>
            <a:r>
              <a:rPr lang="zh-CN" altLang="en-US" dirty="0"/>
              <a:t> </a:t>
            </a:r>
            <a:r>
              <a:rPr lang="ja-JP" altLang="en-US"/>
              <a:t>即使是从事对话研究的同学</a:t>
            </a:r>
            <a:r>
              <a:rPr lang="zh-CN" altLang="en-US" dirty="0"/>
              <a:t> </a:t>
            </a:r>
            <a:r>
              <a:rPr lang="ja-JP" altLang="en-US"/>
              <a:t>在没有一定的铺垫的情况下</a:t>
            </a:r>
            <a:r>
              <a:rPr lang="zh-CN" altLang="en-US" dirty="0"/>
              <a:t> </a:t>
            </a:r>
            <a:r>
              <a:rPr lang="ja-JP" altLang="en-US"/>
              <a:t>也不太容易想到如何把对话聚类</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而这里写</a:t>
            </a:r>
            <a:r>
              <a:rPr lang="en-US" altLang="ja-JP" dirty="0"/>
              <a:t>naturally</a:t>
            </a:r>
            <a:r>
              <a:rPr lang="zh-CN" altLang="en-US" dirty="0"/>
              <a:t> </a:t>
            </a:r>
            <a:r>
              <a:rPr lang="ja-JP" altLang="en-US"/>
              <a:t>基本是完全从作者自身的角度出发</a:t>
            </a:r>
            <a:endParaRPr lang="en-US" altLang="ja-JP" dirty="0"/>
          </a:p>
          <a:p>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26</a:t>
            </a:fld>
            <a:endParaRPr lang="en-US"/>
          </a:p>
        </p:txBody>
      </p:sp>
    </p:spTree>
    <p:extLst>
      <p:ext uri="{BB962C8B-B14F-4D97-AF65-F5344CB8AC3E}">
        <p14:creationId xmlns:p14="http://schemas.microsoft.com/office/powerpoint/2010/main" val="95908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这里面</a:t>
            </a:r>
            <a:r>
              <a:rPr lang="zh-CN" altLang="en-US" dirty="0"/>
              <a:t> </a:t>
            </a:r>
            <a:r>
              <a:rPr lang="ja-JP" altLang="en-US"/>
              <a:t>还要用第一版的</a:t>
            </a:r>
            <a:r>
              <a:rPr lang="en-US" altLang="ja-JP" dirty="0"/>
              <a:t>abstract</a:t>
            </a:r>
            <a:r>
              <a:rPr lang="zh-CN" altLang="en-US" dirty="0"/>
              <a:t> </a:t>
            </a:r>
            <a:r>
              <a:rPr lang="ja-JP" altLang="en-US"/>
              <a:t>为例</a:t>
            </a:r>
            <a:r>
              <a:rPr lang="zh-CN" altLang="en-US" dirty="0"/>
              <a:t> </a:t>
            </a:r>
            <a:r>
              <a:rPr lang="ja-JP" altLang="en-US"/>
              <a:t>其中里面有一句</a:t>
            </a:r>
            <a:r>
              <a:rPr lang="zh-CN" altLang="en-US" dirty="0"/>
              <a:t> </a:t>
            </a:r>
            <a:r>
              <a:rPr lang="ja-JP" altLang="en-US"/>
              <a:t>说</a:t>
            </a:r>
            <a:r>
              <a:rPr lang="zh-CN" altLang="en-US" dirty="0"/>
              <a:t> </a:t>
            </a:r>
            <a:r>
              <a:rPr lang="en-US" altLang="zh-CN" dirty="0"/>
              <a:t>naturally</a:t>
            </a:r>
            <a:r>
              <a:rPr lang="ja-JP" altLang="en-US"/>
              <a:t>地聚类</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我相信在做的各位读到这里都会愣一下</a:t>
            </a:r>
            <a:r>
              <a:rPr lang="zh-CN" altLang="en-US" dirty="0"/>
              <a:t> </a:t>
            </a:r>
            <a:r>
              <a:rPr lang="ja-JP" altLang="en-US"/>
              <a:t>因为</a:t>
            </a:r>
            <a:r>
              <a:rPr lang="zh-CN" altLang="en-US" dirty="0"/>
              <a:t> </a:t>
            </a:r>
            <a:r>
              <a:rPr lang="ja-JP" altLang="en-US"/>
              <a:t>即使是从事对话研究的同学</a:t>
            </a:r>
            <a:r>
              <a:rPr lang="zh-CN" altLang="en-US" dirty="0"/>
              <a:t> </a:t>
            </a:r>
            <a:r>
              <a:rPr lang="ja-JP" altLang="en-US"/>
              <a:t>在没有一定的铺垫的情况下</a:t>
            </a:r>
            <a:r>
              <a:rPr lang="zh-CN" altLang="en-US" dirty="0"/>
              <a:t> </a:t>
            </a:r>
            <a:r>
              <a:rPr lang="ja-JP" altLang="en-US"/>
              <a:t>也不太容易想到如何把对话聚类</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而这里写</a:t>
            </a:r>
            <a:r>
              <a:rPr lang="en-US" altLang="ja-JP" dirty="0"/>
              <a:t>naturally</a:t>
            </a:r>
            <a:r>
              <a:rPr lang="zh-CN" altLang="en-US" dirty="0"/>
              <a:t> </a:t>
            </a:r>
            <a:r>
              <a:rPr lang="ja-JP" altLang="en-US"/>
              <a:t>基本是完全从作者自身的角度出发</a:t>
            </a:r>
            <a:endParaRPr lang="en-US" altLang="ja-JP" dirty="0"/>
          </a:p>
          <a:p>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27</a:t>
            </a:fld>
            <a:endParaRPr lang="en-US"/>
          </a:p>
        </p:txBody>
      </p:sp>
    </p:spTree>
    <p:extLst>
      <p:ext uri="{BB962C8B-B14F-4D97-AF65-F5344CB8AC3E}">
        <p14:creationId xmlns:p14="http://schemas.microsoft.com/office/powerpoint/2010/main" val="12596979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下一个容易理解的方式是</a:t>
            </a:r>
            <a:r>
              <a:rPr lang="zh-CN" altLang="en-US" dirty="0"/>
              <a:t> </a:t>
            </a:r>
            <a:r>
              <a:rPr lang="ja-JP" altLang="en-US"/>
              <a:t>建模读者</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所谓建模读者</a:t>
            </a:r>
            <a:r>
              <a:rPr lang="zh-CN" altLang="en-US" dirty="0"/>
              <a:t> </a:t>
            </a:r>
            <a:r>
              <a:rPr lang="ja-JP" altLang="en-US"/>
              <a:t>就是在论文写作过程中想一想</a:t>
            </a:r>
            <a:r>
              <a:rPr lang="zh-CN" altLang="en-US" dirty="0"/>
              <a:t> </a:t>
            </a:r>
            <a:r>
              <a:rPr lang="ja-JP" altLang="en-US"/>
              <a:t>读者读到这里会怎么想</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那么</a:t>
            </a:r>
            <a:r>
              <a:rPr lang="zh-CN" altLang="en-US" dirty="0"/>
              <a:t> </a:t>
            </a:r>
            <a:r>
              <a:rPr lang="ja-JP" altLang="en-US"/>
              <a:t>怎么才能建模读者呢</a:t>
            </a:r>
            <a:r>
              <a:rPr lang="zh-CN" altLang="en-US" dirty="0"/>
              <a:t> </a:t>
            </a:r>
            <a:r>
              <a:rPr lang="ja-JP" altLang="en-US"/>
              <a:t>我自己也没法给出一个全面的回答</a:t>
            </a:r>
            <a:r>
              <a:rPr lang="zh-CN" altLang="en-US" dirty="0"/>
              <a:t> </a:t>
            </a:r>
            <a:r>
              <a:rPr lang="ja-JP" altLang="en-US"/>
              <a:t>但这里提供几个建模读者的线索</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如果我们的文章中写了一个概念</a:t>
            </a:r>
            <a:r>
              <a:rPr lang="zh-CN" altLang="en-US" dirty="0"/>
              <a:t> </a:t>
            </a:r>
            <a:r>
              <a:rPr lang="ja-JP" altLang="en-US"/>
              <a:t>就要问</a:t>
            </a:r>
            <a:r>
              <a:rPr lang="zh-CN" altLang="en-US" dirty="0"/>
              <a:t> </a:t>
            </a:r>
            <a:r>
              <a:rPr lang="ja-JP" altLang="en-US"/>
              <a:t>读者是不是已经顺利地建立起这个概念了</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文章里引用</a:t>
            </a:r>
            <a:r>
              <a:rPr lang="zh-CN" altLang="en-US" dirty="0"/>
              <a:t> </a:t>
            </a:r>
            <a:r>
              <a:rPr lang="ja-JP" altLang="en-US"/>
              <a:t>了某个图</a:t>
            </a:r>
            <a:r>
              <a:rPr lang="zh-CN" altLang="en-US" dirty="0"/>
              <a:t> </a:t>
            </a:r>
            <a:r>
              <a:rPr lang="ja-JP" altLang="en-US"/>
              <a:t>排版上</a:t>
            </a:r>
            <a:r>
              <a:rPr lang="zh-CN" altLang="en-US" dirty="0"/>
              <a:t> </a:t>
            </a:r>
            <a:r>
              <a:rPr lang="ja-JP" altLang="en-US"/>
              <a:t>读者能不能很快地找到这个图</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读到这里</a:t>
            </a:r>
            <a:r>
              <a:rPr lang="zh-CN" altLang="en-US" dirty="0"/>
              <a:t> </a:t>
            </a:r>
            <a:r>
              <a:rPr lang="ja-JP" altLang="en-US"/>
              <a:t>读者会不会有什么疑问</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r>
              <a:rPr lang="ja-JP" altLang="en-US"/>
              <a:t>总体来讲</a:t>
            </a:r>
            <a:r>
              <a:rPr lang="zh-CN" altLang="en-US" dirty="0"/>
              <a:t> </a:t>
            </a:r>
            <a:r>
              <a:rPr lang="ja-JP" altLang="en-US"/>
              <a:t>建模读者是一个需要经验积累的能力</a:t>
            </a:r>
            <a:endParaRPr lang="en-US" altLang="ja-JP" dirty="0"/>
          </a:p>
          <a:p>
            <a:endParaRPr lang="en-US" altLang="ja-JP" dirty="0"/>
          </a:p>
          <a:p>
            <a:r>
              <a:rPr lang="ja-JP" altLang="en-US"/>
              <a:t>我觉得</a:t>
            </a:r>
            <a:r>
              <a:rPr lang="zh-CN" altLang="en-US" dirty="0"/>
              <a:t> </a:t>
            </a:r>
            <a:r>
              <a:rPr lang="ja-JP" altLang="en-US"/>
              <a:t>积累这方面的经验</a:t>
            </a:r>
            <a:r>
              <a:rPr lang="zh-CN" altLang="en-US" dirty="0"/>
              <a:t> </a:t>
            </a:r>
            <a:r>
              <a:rPr lang="ja-JP" altLang="en-US"/>
              <a:t>只能靠请不同的人对于</a:t>
            </a:r>
            <a:r>
              <a:rPr lang="en-US" altLang="ja-JP" dirty="0"/>
              <a:t>draft</a:t>
            </a:r>
            <a:r>
              <a:rPr lang="ja-JP" altLang="en-US"/>
              <a:t>进行反馈</a:t>
            </a:r>
            <a:r>
              <a:rPr lang="zh-CN" altLang="en-US" dirty="0"/>
              <a:t> </a:t>
            </a:r>
            <a:r>
              <a:rPr lang="ja-JP" altLang="en-US"/>
              <a:t>多写论文</a:t>
            </a:r>
            <a:r>
              <a:rPr lang="zh-CN" altLang="en-US" dirty="0"/>
              <a:t> </a:t>
            </a:r>
            <a:r>
              <a:rPr lang="en-US" altLang="zh-CN" dirty="0"/>
              <a:t>rebuttal</a:t>
            </a:r>
            <a:r>
              <a:rPr lang="zh-CN" altLang="en-US" dirty="0"/>
              <a:t> </a:t>
            </a:r>
            <a:r>
              <a:rPr lang="ja-JP" altLang="en-US"/>
              <a:t>积累经验</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Slide Number Placeholder 3"/>
          <p:cNvSpPr>
            <a:spLocks noGrp="1"/>
          </p:cNvSpPr>
          <p:nvPr>
            <p:ph type="sldNum" sz="quarter" idx="5"/>
          </p:nvPr>
        </p:nvSpPr>
        <p:spPr/>
        <p:txBody>
          <a:bodyPr/>
          <a:lstStyle/>
          <a:p>
            <a:fld id="{87B5CBD8-3422-3744-8A38-2B363A51EC3C}" type="slidenum">
              <a:rPr lang="en-US" smtClean="0"/>
              <a:t>28</a:t>
            </a:fld>
            <a:endParaRPr lang="en-US"/>
          </a:p>
        </p:txBody>
      </p:sp>
    </p:spTree>
    <p:extLst>
      <p:ext uri="{BB962C8B-B14F-4D97-AF65-F5344CB8AC3E}">
        <p14:creationId xmlns:p14="http://schemas.microsoft.com/office/powerpoint/2010/main" val="4016577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总结下来</a:t>
            </a:r>
            <a:r>
              <a:rPr lang="zh-CN" altLang="en-US" dirty="0"/>
              <a:t> </a:t>
            </a:r>
            <a:r>
              <a:rPr lang="ja-JP" altLang="en-US"/>
              <a:t>刚刚介绍了几种容易理解的写作方式或原则</a:t>
            </a:r>
            <a:endParaRPr lang="en-US" altLang="ja-JP" dirty="0"/>
          </a:p>
          <a:p>
            <a:endParaRPr lang="en-US" altLang="ja-JP" dirty="0"/>
          </a:p>
          <a:p>
            <a:r>
              <a:rPr lang="ja-JP" altLang="en-US"/>
              <a:t>这些原则并不是并列的</a:t>
            </a:r>
            <a:r>
              <a:rPr lang="zh-CN" altLang="en-US" dirty="0"/>
              <a:t> </a:t>
            </a:r>
            <a:r>
              <a:rPr lang="ja-JP" altLang="en-US"/>
              <a:t>比如建模读者就要利用读者的学术共识等等</a:t>
            </a:r>
            <a:endParaRPr lang="en-US" altLang="ja-JP" dirty="0"/>
          </a:p>
          <a:p>
            <a:endParaRPr lang="en-US" dirty="0"/>
          </a:p>
          <a:p>
            <a:r>
              <a:rPr lang="ja-JP" altLang="en-US"/>
              <a:t>这里只是分享一些零散的观点</a:t>
            </a:r>
            <a:r>
              <a:rPr lang="zh-CN" altLang="en-US" dirty="0"/>
              <a:t> </a:t>
            </a:r>
            <a:r>
              <a:rPr lang="ja-JP" altLang="en-US"/>
              <a:t>希望与大家讨论</a:t>
            </a:r>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29</a:t>
            </a:fld>
            <a:endParaRPr lang="en-US"/>
          </a:p>
        </p:txBody>
      </p:sp>
    </p:spTree>
    <p:extLst>
      <p:ext uri="{BB962C8B-B14F-4D97-AF65-F5344CB8AC3E}">
        <p14:creationId xmlns:p14="http://schemas.microsoft.com/office/powerpoint/2010/main" val="393498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最后一个容易理解的方式</a:t>
            </a:r>
            <a:r>
              <a:rPr lang="zh-CN" altLang="en-US" dirty="0"/>
              <a:t> </a:t>
            </a:r>
            <a:r>
              <a:rPr lang="ja-JP" altLang="en-US"/>
              <a:t>也可能是最不具备可操作性</a:t>
            </a:r>
            <a:r>
              <a:rPr lang="zh-CN" altLang="en-US" dirty="0"/>
              <a:t> </a:t>
            </a:r>
            <a:r>
              <a:rPr lang="ja-JP" altLang="en-US"/>
              <a:t>也是最重要的是</a:t>
            </a:r>
            <a:r>
              <a:rPr lang="zh-CN" altLang="en-US" dirty="0"/>
              <a:t> </a:t>
            </a:r>
            <a:r>
              <a:rPr lang="ja-JP" altLang="en-US"/>
              <a:t>利用学术共识</a:t>
            </a:r>
            <a:endParaRPr lang="en-US" altLang="ja-JP" dirty="0"/>
          </a:p>
          <a:p>
            <a:endParaRPr lang="en-US" dirty="0"/>
          </a:p>
          <a:p>
            <a:r>
              <a:rPr lang="ja-JP" altLang="en-US"/>
              <a:t>这里举一个极端的例子</a:t>
            </a:r>
            <a:endParaRPr lang="en-US" altLang="ja-JP" dirty="0"/>
          </a:p>
          <a:p>
            <a:endParaRPr lang="en-US" altLang="ja-JP" dirty="0"/>
          </a:p>
          <a:p>
            <a:r>
              <a:rPr lang="ja-JP" altLang="en-US"/>
              <a:t>理论上讲</a:t>
            </a:r>
            <a:r>
              <a:rPr lang="zh-CN" altLang="en-US" dirty="0"/>
              <a:t> </a:t>
            </a:r>
            <a:r>
              <a:rPr lang="ja-JP" altLang="en-US"/>
              <a:t>情感分析可以见面为一个句子到类别标签的生成</a:t>
            </a:r>
            <a:endParaRPr lang="en-US" altLang="ja-JP" dirty="0"/>
          </a:p>
          <a:p>
            <a:endParaRPr lang="en-US" dirty="0"/>
          </a:p>
          <a:p>
            <a:r>
              <a:rPr lang="ja-JP" altLang="en-US"/>
              <a:t>我们为什么这么说呢</a:t>
            </a:r>
            <a:endParaRPr lang="en-US" altLang="ja-JP" dirty="0"/>
          </a:p>
          <a:p>
            <a:endParaRPr lang="en-US" dirty="0"/>
          </a:p>
          <a:p>
            <a:r>
              <a:rPr lang="ja-JP" altLang="en-US"/>
              <a:t>因为谈到生成</a:t>
            </a:r>
            <a:r>
              <a:rPr lang="zh-CN" altLang="en-US" dirty="0"/>
              <a:t> </a:t>
            </a:r>
            <a:r>
              <a:rPr lang="ja-JP" altLang="en-US"/>
              <a:t>我们脑海中会想到</a:t>
            </a:r>
            <a:r>
              <a:rPr lang="en-US" altLang="ja-JP" dirty="0"/>
              <a:t>seq</a:t>
            </a:r>
            <a:r>
              <a:rPr lang="en-US" altLang="zh-CN" dirty="0"/>
              <a:t>2seq</a:t>
            </a:r>
            <a:r>
              <a:rPr lang="zh-CN" altLang="en-US" dirty="0"/>
              <a:t> </a:t>
            </a:r>
            <a:r>
              <a:rPr lang="ja-JP" altLang="en-US"/>
              <a:t>想到</a:t>
            </a:r>
            <a:r>
              <a:rPr lang="en-US" altLang="ja-JP" dirty="0" err="1"/>
              <a:t>lstm</a:t>
            </a:r>
            <a:r>
              <a:rPr lang="zh-CN" altLang="en-US" dirty="0"/>
              <a:t> </a:t>
            </a:r>
            <a:r>
              <a:rPr lang="ja-JP" altLang="en-US"/>
              <a:t>想到序列解码</a:t>
            </a:r>
            <a:r>
              <a:rPr lang="zh-CN" altLang="en-US" dirty="0"/>
              <a:t> </a:t>
            </a:r>
            <a:r>
              <a:rPr lang="ja-JP" altLang="en-US"/>
              <a:t>而情感分析更重视的是类别的情感类别的部分</a:t>
            </a:r>
            <a:r>
              <a:rPr lang="zh-CN" altLang="en-US" dirty="0"/>
              <a:t> </a:t>
            </a:r>
            <a:r>
              <a:rPr lang="ja-JP" altLang="en-US"/>
              <a:t>而不是解码或者建模句子</a:t>
            </a:r>
            <a:endParaRPr lang="en-US" altLang="ja-JP" dirty="0"/>
          </a:p>
          <a:p>
            <a:endParaRPr lang="en-US" dirty="0"/>
          </a:p>
          <a:p>
            <a:r>
              <a:rPr lang="ja-JP" altLang="en-US"/>
              <a:t>这就是我们已经形成的学术共识</a:t>
            </a:r>
            <a:r>
              <a:rPr lang="zh-CN" altLang="en-US" dirty="0"/>
              <a:t> </a:t>
            </a:r>
            <a:r>
              <a:rPr lang="ja-JP" altLang="en-US"/>
              <a:t>在一个共识的框架下写文章</a:t>
            </a:r>
            <a:r>
              <a:rPr lang="zh-CN" altLang="en-US" dirty="0"/>
              <a:t> </a:t>
            </a:r>
            <a:r>
              <a:rPr lang="ja-JP" altLang="en-US"/>
              <a:t>会让我们交流起来</a:t>
            </a:r>
            <a:r>
              <a:rPr lang="zh-CN" altLang="en-US" dirty="0"/>
              <a:t> </a:t>
            </a:r>
            <a:r>
              <a:rPr lang="ja-JP" altLang="en-US"/>
              <a:t>更容易</a:t>
            </a:r>
            <a:r>
              <a:rPr lang="zh-CN" altLang="en-US" dirty="0"/>
              <a:t> </a:t>
            </a:r>
            <a:r>
              <a:rPr lang="ja-JP" altLang="en-US"/>
              <a:t>脱离了共识的框架</a:t>
            </a:r>
            <a:r>
              <a:rPr lang="zh-CN" altLang="en-US" dirty="0"/>
              <a:t> </a:t>
            </a:r>
            <a:r>
              <a:rPr lang="ja-JP" altLang="en-US"/>
              <a:t>文章就显得怪</a:t>
            </a:r>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30</a:t>
            </a:fld>
            <a:endParaRPr lang="en-US"/>
          </a:p>
        </p:txBody>
      </p:sp>
    </p:spTree>
    <p:extLst>
      <p:ext uri="{BB962C8B-B14F-4D97-AF65-F5344CB8AC3E}">
        <p14:creationId xmlns:p14="http://schemas.microsoft.com/office/powerpoint/2010/main" val="3605607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对于这样一个模块</a:t>
            </a:r>
            <a:r>
              <a:rPr lang="zh-CN" altLang="en-US" dirty="0"/>
              <a:t> </a:t>
            </a:r>
            <a:r>
              <a:rPr lang="ja-JP" altLang="en-US"/>
              <a:t>他一般是采用序列标注来建模</a:t>
            </a:r>
            <a:r>
              <a:rPr lang="zh-CN" altLang="en-US" dirty="0"/>
              <a:t> </a:t>
            </a:r>
            <a:r>
              <a:rPr lang="ja-JP" altLang="en-US"/>
              <a:t>并用有监督学习训练模型的</a:t>
            </a:r>
            <a:r>
              <a:rPr lang="zh-CN" altLang="en-US" dirty="0"/>
              <a:t> </a:t>
            </a:r>
            <a:r>
              <a:rPr lang="ja-JP" altLang="en-US"/>
              <a:t>这就需要我们有一定量的标注数据</a:t>
            </a:r>
            <a:endParaRPr lang="en-US" altLang="ja-JP" dirty="0"/>
          </a:p>
          <a:p>
            <a:endParaRPr lang="en-US" dirty="0"/>
          </a:p>
          <a:p>
            <a:r>
              <a:rPr lang="ja-JP" altLang="en-US"/>
              <a:t>然而</a:t>
            </a:r>
            <a:r>
              <a:rPr lang="zh-CN" altLang="en-US" dirty="0"/>
              <a:t> </a:t>
            </a:r>
            <a:r>
              <a:rPr lang="ja-JP" altLang="en-US"/>
              <a:t>用户表达相同的语义的时候</a:t>
            </a:r>
            <a:r>
              <a:rPr lang="zh-CN" altLang="en-US" dirty="0"/>
              <a:t> </a:t>
            </a:r>
            <a:r>
              <a:rPr lang="ja-JP" altLang="en-US"/>
              <a:t>语言的丰富程度往往很高</a:t>
            </a:r>
            <a:r>
              <a:rPr lang="zh-CN" altLang="en-US" dirty="0"/>
              <a:t> </a:t>
            </a:r>
            <a:r>
              <a:rPr lang="ja-JP" altLang="en-US"/>
              <a:t>而我们的标注数据</a:t>
            </a:r>
            <a:r>
              <a:rPr lang="zh-CN" altLang="en-US" dirty="0"/>
              <a:t> </a:t>
            </a:r>
            <a:r>
              <a:rPr lang="ja-JP" altLang="en-US"/>
              <a:t>特别是对于新领域的标注数据</a:t>
            </a:r>
            <a:r>
              <a:rPr lang="zh-CN" altLang="en-US" dirty="0"/>
              <a:t> </a:t>
            </a:r>
            <a:r>
              <a:rPr lang="ja-JP" altLang="en-US"/>
              <a:t>往往是非常稀缺的</a:t>
            </a:r>
            <a:endParaRPr lang="en-US" altLang="ja-JP" dirty="0"/>
          </a:p>
          <a:p>
            <a:endParaRPr lang="en-US" dirty="0"/>
          </a:p>
          <a:p>
            <a:r>
              <a:rPr lang="ja-JP" altLang="en-US"/>
              <a:t>这就给我们的模型训练</a:t>
            </a:r>
            <a:r>
              <a:rPr lang="zh-CN" altLang="en-US" dirty="0"/>
              <a:t> </a:t>
            </a:r>
            <a:r>
              <a:rPr lang="ja-JP" altLang="en-US"/>
              <a:t>带来了挑战</a:t>
            </a:r>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3</a:t>
            </a:fld>
            <a:endParaRPr lang="en-US"/>
          </a:p>
        </p:txBody>
      </p:sp>
    </p:spTree>
    <p:extLst>
      <p:ext uri="{BB962C8B-B14F-4D97-AF65-F5344CB8AC3E}">
        <p14:creationId xmlns:p14="http://schemas.microsoft.com/office/powerpoint/2010/main" val="39909114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然后我们还回到</a:t>
            </a:r>
            <a:r>
              <a:rPr lang="zh-CN" altLang="en-US" dirty="0"/>
              <a:t> </a:t>
            </a:r>
            <a:r>
              <a:rPr lang="ja-JP" altLang="en-US"/>
              <a:t>第一版的</a:t>
            </a:r>
            <a:r>
              <a:rPr lang="en-US" altLang="ja-JP" dirty="0"/>
              <a:t>abstract</a:t>
            </a:r>
          </a:p>
          <a:p>
            <a:endParaRPr lang="en-US" dirty="0"/>
          </a:p>
          <a:p>
            <a:r>
              <a:rPr lang="ja-JP" altLang="en-US"/>
              <a:t>我们要讨论为什么</a:t>
            </a:r>
            <a:r>
              <a:rPr lang="en-US" altLang="ja-JP" dirty="0"/>
              <a:t>cluster</a:t>
            </a:r>
            <a:r>
              <a:rPr lang="en-US" altLang="zh-CN" dirty="0"/>
              <a:t>-to-cluster</a:t>
            </a:r>
            <a:r>
              <a:rPr lang="ja-JP" altLang="en-US"/>
              <a:t>是一种怪的描述呢</a:t>
            </a:r>
            <a:endParaRPr lang="en-US" altLang="ja-JP" dirty="0"/>
          </a:p>
          <a:p>
            <a:endParaRPr lang="en-US" dirty="0"/>
          </a:p>
          <a:p>
            <a:r>
              <a:rPr lang="ja-JP" altLang="en-US"/>
              <a:t>这里我简单地把我和合作者的一些交流记录下来</a:t>
            </a:r>
            <a:endParaRPr lang="en-US" altLang="ja-JP" dirty="0"/>
          </a:p>
          <a:p>
            <a:endParaRPr lang="en-US" dirty="0"/>
          </a:p>
          <a:p>
            <a:r>
              <a:rPr lang="ja-JP" altLang="en-US"/>
              <a:t>为什么</a:t>
            </a:r>
            <a:r>
              <a:rPr lang="en-US" altLang="ja-JP" dirty="0"/>
              <a:t>cluster</a:t>
            </a:r>
            <a:r>
              <a:rPr lang="en-US" altLang="zh-CN" dirty="0"/>
              <a:t>-to-cluster</a:t>
            </a:r>
            <a:r>
              <a:rPr lang="ja-JP" altLang="en-US"/>
              <a:t>怪</a:t>
            </a:r>
            <a:r>
              <a:rPr lang="zh-CN" altLang="en-US" dirty="0"/>
              <a:t> </a:t>
            </a:r>
            <a:r>
              <a:rPr lang="ja-JP" altLang="en-US"/>
              <a:t>因为共识中</a:t>
            </a:r>
            <a:r>
              <a:rPr lang="zh-CN" altLang="en-US" dirty="0"/>
              <a:t> </a:t>
            </a:r>
            <a:r>
              <a:rPr lang="ja-JP" altLang="en-US"/>
              <a:t>如果用这样的描述</a:t>
            </a:r>
            <a:r>
              <a:rPr lang="zh-CN" altLang="en-US" dirty="0"/>
              <a:t> </a:t>
            </a:r>
            <a:r>
              <a:rPr lang="ja-JP" altLang="en-US"/>
              <a:t>意味着解码时</a:t>
            </a:r>
            <a:r>
              <a:rPr lang="zh-CN" altLang="en-US" dirty="0"/>
              <a:t> </a:t>
            </a:r>
            <a:r>
              <a:rPr lang="ja-JP" altLang="en-US"/>
              <a:t>集合内的句子是不独立的</a:t>
            </a:r>
            <a:endParaRPr lang="en-US" altLang="ja-JP" dirty="0"/>
          </a:p>
          <a:p>
            <a:endParaRPr lang="en-US" dirty="0"/>
          </a:p>
          <a:p>
            <a:r>
              <a:rPr lang="ja-JP" altLang="en-US"/>
              <a:t>但</a:t>
            </a:r>
            <a:r>
              <a:rPr lang="zh-CN" altLang="en-US" dirty="0"/>
              <a:t> </a:t>
            </a:r>
            <a:r>
              <a:rPr lang="ja-JP" altLang="en-US"/>
              <a:t>我们的方法中</a:t>
            </a:r>
            <a:r>
              <a:rPr lang="zh-CN" altLang="en-US" dirty="0"/>
              <a:t> </a:t>
            </a:r>
            <a:r>
              <a:rPr lang="ja-JP" altLang="en-US"/>
              <a:t>句子之间是独立的</a:t>
            </a:r>
            <a:endParaRPr lang="en-US" altLang="ja-JP" dirty="0"/>
          </a:p>
          <a:p>
            <a:endParaRPr lang="en-US" dirty="0"/>
          </a:p>
          <a:p>
            <a:r>
              <a:rPr lang="ja-JP" altLang="en-US"/>
              <a:t>这就违背了学术共识</a:t>
            </a:r>
            <a:r>
              <a:rPr lang="zh-CN" altLang="en-US" dirty="0"/>
              <a:t> </a:t>
            </a:r>
            <a:r>
              <a:rPr lang="ja-JP" altLang="en-US"/>
              <a:t>并且很容易惹怒审稿人</a:t>
            </a:r>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31</a:t>
            </a:fld>
            <a:endParaRPr lang="en-US"/>
          </a:p>
        </p:txBody>
      </p:sp>
    </p:spTree>
    <p:extLst>
      <p:ext uri="{BB962C8B-B14F-4D97-AF65-F5344CB8AC3E}">
        <p14:creationId xmlns:p14="http://schemas.microsoft.com/office/powerpoint/2010/main" val="22017768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那么</a:t>
            </a:r>
            <a:r>
              <a:rPr lang="zh-CN" altLang="en-US" dirty="0"/>
              <a:t> </a:t>
            </a:r>
            <a:r>
              <a:rPr lang="ja-JP" altLang="en-US"/>
              <a:t>怎么积累学术共识呢</a:t>
            </a:r>
            <a:r>
              <a:rPr lang="zh-CN" altLang="en-US" dirty="0"/>
              <a:t> </a:t>
            </a:r>
            <a:r>
              <a:rPr lang="ja-JP" altLang="en-US"/>
              <a:t>除了刷论文</a:t>
            </a:r>
            <a:r>
              <a:rPr lang="zh-CN" altLang="en-US" dirty="0"/>
              <a:t> </a:t>
            </a:r>
            <a:r>
              <a:rPr lang="ja-JP" altLang="en-US"/>
              <a:t>多和不同的人交流</a:t>
            </a:r>
            <a:r>
              <a:rPr lang="zh-CN" altLang="en-US" dirty="0"/>
              <a:t> </a:t>
            </a:r>
            <a:r>
              <a:rPr lang="ja-JP" altLang="en-US"/>
              <a:t>我这里并没有很好的答案</a:t>
            </a:r>
            <a:r>
              <a:rPr lang="zh-CN" altLang="en-US" dirty="0"/>
              <a:t>  </a:t>
            </a:r>
            <a:r>
              <a:rPr lang="ja-JP" altLang="en-US"/>
              <a:t>也希望能与在座的各位在提问环节交流</a:t>
            </a:r>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32</a:t>
            </a:fld>
            <a:endParaRPr lang="en-US"/>
          </a:p>
        </p:txBody>
      </p:sp>
    </p:spTree>
    <p:extLst>
      <p:ext uri="{BB962C8B-B14F-4D97-AF65-F5344CB8AC3E}">
        <p14:creationId xmlns:p14="http://schemas.microsoft.com/office/powerpoint/2010/main" val="23192209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总结下来</a:t>
            </a:r>
            <a:r>
              <a:rPr lang="zh-CN" altLang="en-US" dirty="0"/>
              <a:t> </a:t>
            </a:r>
            <a:r>
              <a:rPr lang="ja-JP" altLang="en-US"/>
              <a:t>刚刚介绍了几种容易理解的写作方式或原则</a:t>
            </a:r>
            <a:endParaRPr lang="en-US" altLang="ja-JP" dirty="0"/>
          </a:p>
          <a:p>
            <a:endParaRPr lang="en-US" altLang="ja-JP" dirty="0"/>
          </a:p>
          <a:p>
            <a:r>
              <a:rPr lang="ja-JP" altLang="en-US"/>
              <a:t>这些原则并不是并列的</a:t>
            </a:r>
            <a:r>
              <a:rPr lang="zh-CN" altLang="en-US" dirty="0"/>
              <a:t> </a:t>
            </a:r>
            <a:r>
              <a:rPr lang="ja-JP" altLang="en-US"/>
              <a:t>比如建模读者就要利用读者的学术共识等等</a:t>
            </a:r>
            <a:endParaRPr lang="en-US" altLang="ja-JP" dirty="0"/>
          </a:p>
          <a:p>
            <a:endParaRPr lang="en-US" dirty="0"/>
          </a:p>
          <a:p>
            <a:r>
              <a:rPr lang="ja-JP" altLang="en-US"/>
              <a:t>这里只是分享一些零散的观点</a:t>
            </a:r>
            <a:r>
              <a:rPr lang="zh-CN" altLang="en-US" dirty="0"/>
              <a:t> </a:t>
            </a:r>
            <a:r>
              <a:rPr lang="ja-JP" altLang="en-US"/>
              <a:t>希望与大家讨论</a:t>
            </a:r>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33</a:t>
            </a:fld>
            <a:endParaRPr lang="en-US"/>
          </a:p>
        </p:txBody>
      </p:sp>
    </p:spTree>
    <p:extLst>
      <p:ext uri="{BB962C8B-B14F-4D97-AF65-F5344CB8AC3E}">
        <p14:creationId xmlns:p14="http://schemas.microsoft.com/office/powerpoint/2010/main" val="3734476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这里要谈一谈人的因素</a:t>
            </a:r>
            <a:endParaRPr lang="en-US" altLang="ja-JP" dirty="0"/>
          </a:p>
          <a:p>
            <a:endParaRPr lang="en-US" dirty="0"/>
          </a:p>
          <a:p>
            <a:r>
              <a:rPr lang="ja-JP" altLang="en-US"/>
              <a:t>刚刚我们总结容易理解的写作原则时多次谈到了人</a:t>
            </a:r>
            <a:endParaRPr lang="en-US" altLang="ja-JP" dirty="0"/>
          </a:p>
          <a:p>
            <a:endParaRPr lang="en-US" dirty="0"/>
          </a:p>
          <a:p>
            <a:r>
              <a:rPr lang="ja-JP" altLang="en-US"/>
              <a:t>实际上</a:t>
            </a:r>
            <a:r>
              <a:rPr lang="zh-CN" altLang="en-US" dirty="0"/>
              <a:t> </a:t>
            </a:r>
            <a:r>
              <a:rPr lang="ja-JP" altLang="en-US"/>
              <a:t>论文是写给人看的</a:t>
            </a:r>
            <a:r>
              <a:rPr lang="zh-CN" altLang="en-US" dirty="0"/>
              <a:t> </a:t>
            </a:r>
            <a:r>
              <a:rPr lang="ja-JP" altLang="en-US"/>
              <a:t>科研工作也是做出结果要让人知道的</a:t>
            </a:r>
            <a:endParaRPr lang="en-US" altLang="ja-JP" dirty="0"/>
          </a:p>
          <a:p>
            <a:endParaRPr lang="en-US" dirty="0"/>
          </a:p>
          <a:p>
            <a:r>
              <a:rPr lang="ja-JP" altLang="en-US"/>
              <a:t>联系论文写作</a:t>
            </a:r>
            <a:r>
              <a:rPr lang="zh-CN" altLang="en-US" dirty="0"/>
              <a:t> </a:t>
            </a:r>
            <a:r>
              <a:rPr lang="ja-JP" altLang="en-US"/>
              <a:t>本质上是在提高与人沟通的能力</a:t>
            </a:r>
            <a:endParaRPr lang="en-US" altLang="ja-JP" dirty="0"/>
          </a:p>
          <a:p>
            <a:endParaRPr lang="en-US" dirty="0"/>
          </a:p>
          <a:p>
            <a:r>
              <a:rPr lang="ja-JP" altLang="en-US"/>
              <a:t>所以我们作为应用学科</a:t>
            </a:r>
            <a:r>
              <a:rPr lang="zh-CN" altLang="en-US" dirty="0"/>
              <a:t> </a:t>
            </a:r>
            <a:r>
              <a:rPr lang="ja-JP" altLang="en-US"/>
              <a:t>要保持健康的人际关系</a:t>
            </a:r>
            <a:r>
              <a:rPr lang="zh-CN" altLang="en-US" dirty="0"/>
              <a:t> </a:t>
            </a:r>
            <a:r>
              <a:rPr lang="ja-JP" altLang="en-US"/>
              <a:t>不要排斥和不同的人沟通</a:t>
            </a:r>
            <a:endParaRPr lang="en-US" altLang="ja-JP" dirty="0"/>
          </a:p>
          <a:p>
            <a:endParaRPr lang="en-US" dirty="0"/>
          </a:p>
          <a:p>
            <a:r>
              <a:rPr lang="ja-JP" altLang="en-US"/>
              <a:t>这里举一个我在华盛顿大学访学的经历</a:t>
            </a:r>
            <a:endParaRPr lang="en-US" altLang="ja-JP" dirty="0"/>
          </a:p>
          <a:p>
            <a:endParaRPr lang="en-US" dirty="0"/>
          </a:p>
          <a:p>
            <a:r>
              <a:rPr lang="ja-JP" altLang="en-US"/>
              <a:t>华大</a:t>
            </a:r>
            <a:r>
              <a:rPr lang="en-US" altLang="ja-JP" dirty="0"/>
              <a:t>NLP</a:t>
            </a:r>
            <a:r>
              <a:rPr lang="ja-JP" altLang="en-US"/>
              <a:t>有一个传统</a:t>
            </a:r>
            <a:r>
              <a:rPr lang="zh-CN" altLang="en-US" dirty="0"/>
              <a:t> </a:t>
            </a:r>
            <a:r>
              <a:rPr lang="ja-JP" altLang="en-US"/>
              <a:t>就是在投稿前会进行</a:t>
            </a:r>
            <a:r>
              <a:rPr lang="en-US" altLang="ja-JP" dirty="0"/>
              <a:t>paper</a:t>
            </a:r>
            <a:r>
              <a:rPr lang="zh-CN" altLang="en-US" dirty="0"/>
              <a:t> </a:t>
            </a:r>
            <a:r>
              <a:rPr lang="en-US" altLang="zh-CN" dirty="0"/>
              <a:t>clinic</a:t>
            </a:r>
            <a:r>
              <a:rPr lang="zh-CN" altLang="en-US" dirty="0"/>
              <a:t> </a:t>
            </a:r>
            <a:r>
              <a:rPr lang="ja-JP" altLang="en-US"/>
              <a:t>形式是每篇文章</a:t>
            </a:r>
            <a:r>
              <a:rPr lang="en-US" altLang="zh-CN" dirty="0"/>
              <a:t>25</a:t>
            </a:r>
            <a:r>
              <a:rPr lang="ja-JP" altLang="en-US"/>
              <a:t>分钟阅读时间</a:t>
            </a:r>
            <a:r>
              <a:rPr lang="zh-CN" altLang="en-US" dirty="0"/>
              <a:t> </a:t>
            </a:r>
            <a:r>
              <a:rPr lang="ja-JP" altLang="en-US"/>
              <a:t>然后组里同学给出反馈</a:t>
            </a:r>
            <a:r>
              <a:rPr lang="zh-CN" altLang="en-US" dirty="0"/>
              <a:t> </a:t>
            </a:r>
            <a:r>
              <a:rPr lang="ja-JP" altLang="en-US"/>
              <a:t>这种方式帮很多论文找到了问题</a:t>
            </a:r>
            <a:r>
              <a:rPr lang="zh-CN" altLang="en-US" dirty="0"/>
              <a:t> </a:t>
            </a:r>
            <a:r>
              <a:rPr lang="ja-JP" altLang="en-US"/>
              <a:t>并且让参与者都能从中受益</a:t>
            </a:r>
            <a:endParaRPr lang="en-US" altLang="ja-JP" dirty="0"/>
          </a:p>
        </p:txBody>
      </p:sp>
      <p:sp>
        <p:nvSpPr>
          <p:cNvPr id="4" name="Slide Number Placeholder 3"/>
          <p:cNvSpPr>
            <a:spLocks noGrp="1"/>
          </p:cNvSpPr>
          <p:nvPr>
            <p:ph type="sldNum" sz="quarter" idx="5"/>
          </p:nvPr>
        </p:nvSpPr>
        <p:spPr/>
        <p:txBody>
          <a:bodyPr/>
          <a:lstStyle/>
          <a:p>
            <a:fld id="{87B5CBD8-3422-3744-8A38-2B363A51EC3C}" type="slidenum">
              <a:rPr lang="en-US" smtClean="0"/>
              <a:t>35</a:t>
            </a:fld>
            <a:endParaRPr lang="en-US"/>
          </a:p>
        </p:txBody>
      </p:sp>
    </p:spTree>
    <p:extLst>
      <p:ext uri="{BB962C8B-B14F-4D97-AF65-F5344CB8AC3E}">
        <p14:creationId xmlns:p14="http://schemas.microsoft.com/office/powerpoint/2010/main" val="1702047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最后一点</a:t>
            </a:r>
            <a:r>
              <a:rPr lang="zh-CN" altLang="en-US" dirty="0"/>
              <a:t> </a:t>
            </a:r>
            <a:r>
              <a:rPr lang="ja-JP" altLang="en-US"/>
              <a:t>我觉得对于科研工作尤为重要的是身体健康</a:t>
            </a:r>
            <a:endParaRPr lang="en-US" altLang="ja-JP" dirty="0"/>
          </a:p>
          <a:p>
            <a:endParaRPr lang="en-US" dirty="0"/>
          </a:p>
          <a:p>
            <a:r>
              <a:rPr lang="ja-JP" altLang="en-US"/>
              <a:t>希望大家在高强度的科研工作中能注意自己的身体</a:t>
            </a:r>
            <a:r>
              <a:rPr lang="zh-CN" altLang="en-US" dirty="0"/>
              <a:t> </a:t>
            </a:r>
            <a:r>
              <a:rPr lang="ja-JP" altLang="en-US"/>
              <a:t>让它保持比较好的状态</a:t>
            </a:r>
            <a:r>
              <a:rPr lang="zh-CN" altLang="en-US" dirty="0"/>
              <a:t> </a:t>
            </a:r>
            <a:r>
              <a:rPr lang="ja-JP" altLang="en-US"/>
              <a:t>科研也会事半功倍</a:t>
            </a:r>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36</a:t>
            </a:fld>
            <a:endParaRPr lang="en-US"/>
          </a:p>
        </p:txBody>
      </p:sp>
    </p:spTree>
    <p:extLst>
      <p:ext uri="{BB962C8B-B14F-4D97-AF65-F5344CB8AC3E}">
        <p14:creationId xmlns:p14="http://schemas.microsoft.com/office/powerpoint/2010/main" val="3378117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最后</a:t>
            </a:r>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37</a:t>
            </a:fld>
            <a:endParaRPr lang="en-US"/>
          </a:p>
        </p:txBody>
      </p:sp>
    </p:spTree>
    <p:extLst>
      <p:ext uri="{BB962C8B-B14F-4D97-AF65-F5344CB8AC3E}">
        <p14:creationId xmlns:p14="http://schemas.microsoft.com/office/powerpoint/2010/main" val="3990829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在开始报告前</a:t>
            </a:r>
            <a:r>
              <a:rPr lang="zh-CN" altLang="en-US" dirty="0"/>
              <a:t>，</a:t>
            </a:r>
            <a:r>
              <a:rPr lang="ja-JP" altLang="en-US"/>
              <a:t>首先进行一下简要的自我介绍</a:t>
            </a:r>
            <a:r>
              <a:rPr lang="zh-CN" altLang="en-US" dirty="0"/>
              <a:t> </a:t>
            </a:r>
            <a:r>
              <a:rPr lang="ja-JP" altLang="en-US"/>
              <a:t>我是</a:t>
            </a:r>
            <a:r>
              <a:rPr lang="en-US" altLang="zh-CN" dirty="0"/>
              <a:t>14</a:t>
            </a:r>
            <a:r>
              <a:rPr lang="ja-JP" altLang="en-US"/>
              <a:t>年博士入学哈工大</a:t>
            </a:r>
            <a:endParaRPr lang="en-US" altLang="ja-JP" dirty="0"/>
          </a:p>
          <a:p>
            <a:endParaRPr lang="en-US" dirty="0"/>
          </a:p>
          <a:p>
            <a:r>
              <a:rPr lang="ja-JP" altLang="en-US"/>
              <a:t>这张</a:t>
            </a:r>
            <a:r>
              <a:rPr lang="en-US" altLang="ja-JP" dirty="0"/>
              <a:t>slide</a:t>
            </a:r>
            <a:r>
              <a:rPr lang="ja-JP" altLang="en-US"/>
              <a:t>是从</a:t>
            </a:r>
            <a:r>
              <a:rPr lang="en-US" altLang="zh-CN" dirty="0"/>
              <a:t>14</a:t>
            </a:r>
            <a:r>
              <a:rPr lang="ja-JP" altLang="en-US"/>
              <a:t>年到现在我的论文数量</a:t>
            </a:r>
            <a:endParaRPr lang="en-US" altLang="ja-JP" dirty="0"/>
          </a:p>
          <a:p>
            <a:endParaRPr lang="en-US" dirty="0"/>
          </a:p>
          <a:p>
            <a:r>
              <a:rPr lang="ja-JP" altLang="en-US"/>
              <a:t>比较惭愧的是我个人并不算高产的作者</a:t>
            </a:r>
            <a:r>
              <a:rPr lang="zh-CN" altLang="en-US" dirty="0"/>
              <a:t> </a:t>
            </a:r>
            <a:r>
              <a:rPr lang="ja-JP" altLang="en-US"/>
              <a:t>但我觉得</a:t>
            </a:r>
            <a:r>
              <a:rPr lang="zh-CN" altLang="en-US" dirty="0"/>
              <a:t> </a:t>
            </a:r>
            <a:r>
              <a:rPr lang="ja-JP" altLang="en-US"/>
              <a:t>今年的两篇比较成功的与低年级同学的合作使得我有了一些能跟大家分享的东西</a:t>
            </a:r>
            <a:endParaRPr lang="en-US" altLang="ja-JP" dirty="0"/>
          </a:p>
          <a:p>
            <a:endParaRPr lang="en-US" dirty="0"/>
          </a:p>
          <a:p>
            <a:r>
              <a:rPr lang="ja-JP" altLang="en-US"/>
              <a:t>接下来</a:t>
            </a:r>
            <a:r>
              <a:rPr lang="zh-CN" altLang="en-US" dirty="0"/>
              <a:t> </a:t>
            </a:r>
            <a:r>
              <a:rPr lang="ja-JP" altLang="en-US"/>
              <a:t>我就简单的介绍一下我们发表在</a:t>
            </a:r>
            <a:r>
              <a:rPr lang="en-US" altLang="ja-JP" dirty="0" err="1"/>
              <a:t>coling</a:t>
            </a:r>
            <a:r>
              <a:rPr lang="ja-JP" altLang="en-US"/>
              <a:t>上的工作</a:t>
            </a:r>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38</a:t>
            </a:fld>
            <a:endParaRPr lang="en-US"/>
          </a:p>
        </p:txBody>
      </p:sp>
    </p:spTree>
    <p:extLst>
      <p:ext uri="{BB962C8B-B14F-4D97-AF65-F5344CB8AC3E}">
        <p14:creationId xmlns:p14="http://schemas.microsoft.com/office/powerpoint/2010/main" val="38112706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具体来讲</a:t>
            </a:r>
            <a:endParaRPr lang="en-US" altLang="ja-JP" dirty="0"/>
          </a:p>
          <a:p>
            <a:endParaRPr lang="en-US" altLang="ja-JP" dirty="0"/>
          </a:p>
          <a:p>
            <a:r>
              <a:rPr lang="ja-JP" altLang="en-US"/>
              <a:t>我们的流程是</a:t>
            </a:r>
            <a:r>
              <a:rPr lang="zh-CN" altLang="en-US" dirty="0"/>
              <a:t> </a:t>
            </a:r>
            <a:r>
              <a:rPr lang="ja-JP" altLang="en-US"/>
              <a:t>对于一个训练数据</a:t>
            </a:r>
            <a:r>
              <a:rPr lang="zh-CN" altLang="en-US" dirty="0"/>
              <a:t> </a:t>
            </a:r>
            <a:r>
              <a:rPr lang="ja-JP" altLang="en-US"/>
              <a:t>我们首先将它表达语义的部分用语义槽类型替换</a:t>
            </a:r>
            <a:endParaRPr lang="en-US" altLang="ja-JP" dirty="0"/>
          </a:p>
          <a:p>
            <a:endParaRPr lang="en-US" dirty="0"/>
          </a:p>
          <a:p>
            <a:r>
              <a:rPr lang="ja-JP" altLang="en-US"/>
              <a:t>然后向其中加入一个值</a:t>
            </a:r>
            <a:r>
              <a:rPr lang="zh-CN" altLang="en-US" dirty="0"/>
              <a:t> </a:t>
            </a:r>
            <a:r>
              <a:rPr lang="ja-JP" altLang="en-US"/>
              <a:t>这个值说明</a:t>
            </a:r>
            <a:r>
              <a:rPr lang="zh-CN" altLang="en-US" dirty="0"/>
              <a:t> </a:t>
            </a:r>
            <a:r>
              <a:rPr lang="ja-JP" altLang="en-US"/>
              <a:t>我们希望增广出的句子与原句的相似程度</a:t>
            </a:r>
            <a:r>
              <a:rPr lang="zh-CN" altLang="en-US" dirty="0"/>
              <a:t> </a:t>
            </a:r>
            <a:r>
              <a:rPr lang="ja-JP" altLang="en-US"/>
              <a:t>后面会谈到</a:t>
            </a:r>
            <a:r>
              <a:rPr lang="zh-CN" altLang="en-US" dirty="0"/>
              <a:t> </a:t>
            </a:r>
            <a:r>
              <a:rPr lang="ja-JP" altLang="en-US"/>
              <a:t>在训练过程中</a:t>
            </a:r>
            <a:r>
              <a:rPr lang="zh-CN" altLang="en-US" dirty="0"/>
              <a:t> </a:t>
            </a:r>
            <a:r>
              <a:rPr lang="ja-JP" altLang="en-US"/>
              <a:t>这个值如何获得</a:t>
            </a:r>
            <a:r>
              <a:rPr lang="zh-CN" altLang="en-US" dirty="0"/>
              <a:t> </a:t>
            </a:r>
            <a:r>
              <a:rPr lang="ja-JP" altLang="en-US"/>
              <a:t>以及如何训练</a:t>
            </a:r>
            <a:endParaRPr lang="en-US" altLang="ja-JP" dirty="0"/>
          </a:p>
          <a:p>
            <a:endParaRPr lang="en-US" dirty="0"/>
          </a:p>
          <a:p>
            <a:r>
              <a:rPr lang="ja-JP" altLang="en-US"/>
              <a:t>然后我们就将这份数据输入我们的翻译模型</a:t>
            </a:r>
            <a:r>
              <a:rPr lang="zh-CN" altLang="en-US" dirty="0"/>
              <a:t> </a:t>
            </a:r>
            <a:r>
              <a:rPr lang="ja-JP" altLang="en-US"/>
              <a:t>翻译出若干带语义槽的句子</a:t>
            </a:r>
            <a:r>
              <a:rPr lang="zh-CN" altLang="en-US" dirty="0"/>
              <a:t> </a:t>
            </a:r>
            <a:r>
              <a:rPr lang="ja-JP" altLang="en-US"/>
              <a:t>然后我们做一个基于词典的槽填充</a:t>
            </a:r>
            <a:r>
              <a:rPr lang="zh-CN" altLang="en-US" dirty="0"/>
              <a:t> </a:t>
            </a:r>
            <a:r>
              <a:rPr lang="ja-JP" altLang="en-US"/>
              <a:t>就将一句训练数据变成多句了</a:t>
            </a:r>
            <a:endParaRPr lang="en-US" altLang="ja-JP" dirty="0"/>
          </a:p>
          <a:p>
            <a:endParaRPr lang="en-US" dirty="0"/>
          </a:p>
          <a:p>
            <a:r>
              <a:rPr lang="ja-JP" altLang="en-US"/>
              <a:t>可以看出</a:t>
            </a:r>
            <a:r>
              <a:rPr lang="zh-CN" altLang="en-US" dirty="0"/>
              <a:t> </a:t>
            </a:r>
            <a:r>
              <a:rPr lang="ja-JP" altLang="en-US"/>
              <a:t>在整个流程中</a:t>
            </a:r>
            <a:r>
              <a:rPr lang="zh-CN" altLang="en-US" dirty="0"/>
              <a:t> </a:t>
            </a:r>
            <a:r>
              <a:rPr lang="en-US" altLang="zh-CN" dirty="0"/>
              <a:t>seq2seq</a:t>
            </a:r>
            <a:r>
              <a:rPr lang="ja-JP" altLang="en-US"/>
              <a:t>生成是最重要的模块</a:t>
            </a:r>
            <a:endParaRPr lang="en-US" altLang="ja-JP" dirty="0"/>
          </a:p>
          <a:p>
            <a:endParaRPr lang="en-US" dirty="0"/>
          </a:p>
          <a:p>
            <a:r>
              <a:rPr lang="ja-JP" altLang="en-US"/>
              <a:t>接下来</a:t>
            </a:r>
            <a:r>
              <a:rPr lang="zh-CN" altLang="en-US" dirty="0"/>
              <a:t> </a:t>
            </a:r>
            <a:r>
              <a:rPr lang="ja-JP" altLang="en-US"/>
              <a:t>我就简单介绍一下这个生成模块如何训练</a:t>
            </a:r>
            <a:r>
              <a:rPr lang="zh-CN" altLang="en-US" dirty="0"/>
              <a:t> </a:t>
            </a:r>
            <a:r>
              <a:rPr lang="ja-JP" altLang="en-US"/>
              <a:t>或者说</a:t>
            </a:r>
            <a:r>
              <a:rPr lang="zh-CN" altLang="en-US" dirty="0"/>
              <a:t> </a:t>
            </a:r>
            <a:r>
              <a:rPr lang="ja-JP" altLang="en-US"/>
              <a:t>如何构造这个生成模块的训练数据</a:t>
            </a:r>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39</a:t>
            </a:fld>
            <a:endParaRPr lang="en-US"/>
          </a:p>
        </p:txBody>
      </p:sp>
    </p:spTree>
    <p:extLst>
      <p:ext uri="{BB962C8B-B14F-4D97-AF65-F5344CB8AC3E}">
        <p14:creationId xmlns:p14="http://schemas.microsoft.com/office/powerpoint/2010/main" val="2999607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如前面所说</a:t>
            </a:r>
            <a:endParaRPr lang="en-US" altLang="ja-JP"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我们的基本思想是</a:t>
            </a:r>
            <a:r>
              <a:rPr lang="zh-CN" altLang="en-US" dirty="0"/>
              <a:t> </a:t>
            </a:r>
            <a:r>
              <a:rPr lang="ja-JP" altLang="en-US"/>
              <a:t>具有相同语义槽的训练数据是互为翻译的</a:t>
            </a:r>
            <a:endParaRPr lang="en-US" altLang="ja-JP" dirty="0"/>
          </a:p>
          <a:p>
            <a:endParaRPr lang="en-US" dirty="0"/>
          </a:p>
          <a:p>
            <a:r>
              <a:rPr lang="ja-JP" altLang="en-US"/>
              <a:t>在构造翻译数据时</a:t>
            </a:r>
            <a:r>
              <a:rPr lang="zh-CN" altLang="en-US" dirty="0"/>
              <a:t> </a:t>
            </a:r>
            <a:r>
              <a:rPr lang="ja-JP" altLang="en-US"/>
              <a:t>我们首先把相同语义槽的句子取出来</a:t>
            </a:r>
            <a:r>
              <a:rPr lang="zh-CN" altLang="en-US" dirty="0"/>
              <a:t> </a:t>
            </a:r>
            <a:r>
              <a:rPr lang="ja-JP" altLang="en-US"/>
              <a:t>对于一个句子</a:t>
            </a:r>
            <a:r>
              <a:rPr lang="zh-CN" altLang="en-US" dirty="0"/>
              <a:t> </a:t>
            </a:r>
            <a:r>
              <a:rPr lang="ja-JP" altLang="en-US"/>
              <a:t>算一算他与其他句子的编辑距离</a:t>
            </a:r>
            <a:r>
              <a:rPr lang="zh-CN" altLang="en-US" dirty="0"/>
              <a:t> </a:t>
            </a:r>
            <a:r>
              <a:rPr lang="ja-JP" altLang="en-US"/>
              <a:t>然后获得编辑距离的排序值</a:t>
            </a:r>
            <a:endParaRPr lang="en-US" altLang="ja-JP" dirty="0"/>
          </a:p>
          <a:p>
            <a:endParaRPr lang="en-US" dirty="0"/>
          </a:p>
          <a:p>
            <a:r>
              <a:rPr lang="ja-JP" altLang="en-US"/>
              <a:t>最后把这个排序值当成一个特殊</a:t>
            </a:r>
            <a:r>
              <a:rPr lang="en-US" altLang="ja-JP" dirty="0"/>
              <a:t>token</a:t>
            </a:r>
            <a:r>
              <a:rPr lang="ja-JP" altLang="en-US"/>
              <a:t>放到源语言数据的最后</a:t>
            </a:r>
            <a:r>
              <a:rPr lang="zh-CN" altLang="en-US" dirty="0"/>
              <a:t> </a:t>
            </a:r>
            <a:r>
              <a:rPr lang="ja-JP" altLang="en-US"/>
              <a:t>就构造了一系列的训练数据</a:t>
            </a:r>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40</a:t>
            </a:fld>
            <a:endParaRPr lang="en-US"/>
          </a:p>
        </p:txBody>
      </p:sp>
    </p:spTree>
    <p:extLst>
      <p:ext uri="{BB962C8B-B14F-4D97-AF65-F5344CB8AC3E}">
        <p14:creationId xmlns:p14="http://schemas.microsoft.com/office/powerpoint/2010/main" val="41337074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为了验证我们数据增广方法的有效性</a:t>
            </a:r>
            <a:r>
              <a:rPr lang="zh-CN" altLang="en-US" dirty="0"/>
              <a:t> </a:t>
            </a:r>
            <a:r>
              <a:rPr lang="ja-JP" altLang="en-US"/>
              <a:t>我们在航空</a:t>
            </a:r>
            <a:r>
              <a:rPr lang="zh-CN" altLang="en-US" dirty="0"/>
              <a:t> </a:t>
            </a:r>
            <a:r>
              <a:rPr lang="ja-JP" altLang="en-US"/>
              <a:t>以及我们标注的三个领域</a:t>
            </a:r>
            <a:r>
              <a:rPr lang="zh-CN" altLang="en-US" dirty="0"/>
              <a:t>：</a:t>
            </a:r>
            <a:r>
              <a:rPr lang="ja-JP" altLang="en-US"/>
              <a:t>导航</a:t>
            </a:r>
            <a:r>
              <a:rPr lang="zh-CN" altLang="en-US" dirty="0"/>
              <a:t>、</a:t>
            </a:r>
            <a:r>
              <a:rPr lang="ja-JP" altLang="en-US"/>
              <a:t>天气</a:t>
            </a:r>
            <a:r>
              <a:rPr lang="zh-CN" altLang="en-US" dirty="0"/>
              <a:t>、</a:t>
            </a:r>
            <a:r>
              <a:rPr lang="ja-JP" altLang="en-US"/>
              <a:t>行程安排领域上做了实验</a:t>
            </a:r>
            <a:endParaRPr lang="en-US" altLang="ja-JP" dirty="0"/>
          </a:p>
          <a:p>
            <a:endParaRPr lang="en-US" dirty="0"/>
          </a:p>
          <a:p>
            <a:r>
              <a:rPr lang="ja-JP" altLang="en-US"/>
              <a:t>我们设定的情景是只有</a:t>
            </a:r>
            <a:r>
              <a:rPr lang="en-US" altLang="zh-CN" dirty="0"/>
              <a:t>100</a:t>
            </a:r>
            <a:r>
              <a:rPr lang="ja-JP" altLang="en-US"/>
              <a:t>句</a:t>
            </a:r>
            <a:r>
              <a:rPr lang="zh-CN" altLang="en-US" dirty="0"/>
              <a:t>、</a:t>
            </a:r>
            <a:r>
              <a:rPr lang="en-US" altLang="zh-CN" dirty="0"/>
              <a:t>500</a:t>
            </a:r>
            <a:r>
              <a:rPr lang="ja-JP" altLang="en-US"/>
              <a:t>句的少量标注数据</a:t>
            </a:r>
            <a:endParaRPr lang="en-US" altLang="ja-JP" dirty="0"/>
          </a:p>
          <a:p>
            <a:endParaRPr lang="en-US" dirty="0"/>
          </a:p>
          <a:p>
            <a:r>
              <a:rPr lang="ja-JP" altLang="en-US"/>
              <a:t>结果我们的方法在</a:t>
            </a:r>
            <a:r>
              <a:rPr lang="en-US" altLang="zh-CN" dirty="0"/>
              <a:t>100</a:t>
            </a:r>
            <a:r>
              <a:rPr lang="ja-JP" altLang="en-US"/>
              <a:t>句的环境下通过数据增广给</a:t>
            </a:r>
            <a:r>
              <a:rPr lang="en-US" altLang="ja-JP" dirty="0" err="1"/>
              <a:t>nlu</a:t>
            </a:r>
            <a:r>
              <a:rPr lang="ja-JP" altLang="en-US"/>
              <a:t>模块带来了很大的性能的提升</a:t>
            </a:r>
            <a:endParaRPr lang="en-US" altLang="ja-JP" dirty="0"/>
          </a:p>
          <a:p>
            <a:endParaRPr lang="en-US" dirty="0"/>
          </a:p>
          <a:p>
            <a:r>
              <a:rPr lang="en-US" altLang="zh-CN" dirty="0"/>
              <a:t>500</a:t>
            </a:r>
            <a:r>
              <a:rPr lang="ja-JP" altLang="en-US"/>
              <a:t>句的情境下</a:t>
            </a:r>
            <a:r>
              <a:rPr lang="zh-CN" altLang="en-US" dirty="0"/>
              <a:t> </a:t>
            </a:r>
            <a:r>
              <a:rPr lang="ja-JP" altLang="en-US"/>
              <a:t>在三个数据集上也是有提升的</a:t>
            </a:r>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41</a:t>
            </a:fld>
            <a:endParaRPr lang="en-US"/>
          </a:p>
        </p:txBody>
      </p:sp>
    </p:spTree>
    <p:extLst>
      <p:ext uri="{BB962C8B-B14F-4D97-AF65-F5344CB8AC3E}">
        <p14:creationId xmlns:p14="http://schemas.microsoft.com/office/powerpoint/2010/main" val="1347733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对于这些挑战</a:t>
            </a:r>
            <a:r>
              <a:rPr lang="zh-CN" altLang="en-US" dirty="0"/>
              <a:t> </a:t>
            </a:r>
            <a:r>
              <a:rPr lang="ja-JP" altLang="en-US"/>
              <a:t>我们的解决思路是在不需要人标注数据的情况下将训练数据扩大</a:t>
            </a:r>
            <a:endParaRPr lang="en-US" altLang="ja-JP" dirty="0"/>
          </a:p>
          <a:p>
            <a:endParaRPr lang="en-US" altLang="zh-CN" dirty="0"/>
          </a:p>
          <a:p>
            <a:r>
              <a:rPr lang="ja-JP" altLang="en-US"/>
              <a:t>也就是数据增广</a:t>
            </a:r>
            <a:endParaRPr lang="en-US" altLang="zh-CN" dirty="0"/>
          </a:p>
          <a:p>
            <a:endParaRPr lang="en-US" altLang="zh-CN" dirty="0"/>
          </a:p>
          <a:p>
            <a:r>
              <a:rPr lang="ja-JP" altLang="en-US"/>
              <a:t>我们的基本思想是</a:t>
            </a:r>
            <a:r>
              <a:rPr lang="zh-CN" altLang="en-US" dirty="0"/>
              <a:t> </a:t>
            </a:r>
            <a:r>
              <a:rPr lang="ja-JP" altLang="en-US"/>
              <a:t>具有相同语义槽的训练数据是互为翻译的</a:t>
            </a:r>
            <a:endParaRPr lang="en-US" altLang="ja-JP" dirty="0"/>
          </a:p>
          <a:p>
            <a:endParaRPr lang="en-US" altLang="zh-CN" dirty="0"/>
          </a:p>
          <a:p>
            <a:r>
              <a:rPr lang="ja-JP" altLang="en-US"/>
              <a:t>我们可以假定我们有这个翻译器</a:t>
            </a:r>
            <a:r>
              <a:rPr lang="zh-CN" altLang="en-US" dirty="0"/>
              <a:t> </a:t>
            </a:r>
            <a:r>
              <a:rPr lang="ja-JP" altLang="en-US"/>
              <a:t>然后把训练数据输入到这个翻译器中</a:t>
            </a:r>
            <a:r>
              <a:rPr lang="zh-CN" altLang="en-US" dirty="0"/>
              <a:t> </a:t>
            </a:r>
            <a:r>
              <a:rPr lang="ja-JP" altLang="en-US"/>
              <a:t>用翻译结果作为新的训练数据</a:t>
            </a:r>
            <a:endParaRPr lang="en-US" altLang="zh-CN" dirty="0"/>
          </a:p>
        </p:txBody>
      </p:sp>
      <p:sp>
        <p:nvSpPr>
          <p:cNvPr id="4" name="Slide Number Placeholder 3"/>
          <p:cNvSpPr>
            <a:spLocks noGrp="1"/>
          </p:cNvSpPr>
          <p:nvPr>
            <p:ph type="sldNum" sz="quarter" idx="5"/>
          </p:nvPr>
        </p:nvSpPr>
        <p:spPr/>
        <p:txBody>
          <a:bodyPr/>
          <a:lstStyle/>
          <a:p>
            <a:fld id="{87B5CBD8-3422-3744-8A38-2B363A51EC3C}" type="slidenum">
              <a:rPr lang="en-US" smtClean="0"/>
              <a:t>4</a:t>
            </a:fld>
            <a:endParaRPr lang="en-US"/>
          </a:p>
        </p:txBody>
      </p:sp>
    </p:spTree>
    <p:extLst>
      <p:ext uri="{BB962C8B-B14F-4D97-AF65-F5344CB8AC3E}">
        <p14:creationId xmlns:p14="http://schemas.microsoft.com/office/powerpoint/2010/main" val="26073125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这张给出的是这篇文章第一版的摘要</a:t>
            </a:r>
            <a:endParaRPr lang="en-US" altLang="ja-JP" dirty="0"/>
          </a:p>
          <a:p>
            <a:endParaRPr lang="en-US" dirty="0"/>
          </a:p>
          <a:p>
            <a:r>
              <a:rPr lang="ja-JP" altLang="en-US"/>
              <a:t>为了帮助大家抓住重点</a:t>
            </a:r>
            <a:r>
              <a:rPr lang="zh-CN" altLang="en-US" dirty="0"/>
              <a:t> </a:t>
            </a:r>
            <a:r>
              <a:rPr lang="ja-JP" altLang="en-US"/>
              <a:t>我</a:t>
            </a:r>
            <a:r>
              <a:rPr lang="en-US" altLang="ja-JP" dirty="0"/>
              <a:t>highlight</a:t>
            </a:r>
            <a:r>
              <a:rPr lang="ja-JP" altLang="en-US"/>
              <a:t>了一些核心的部分</a:t>
            </a:r>
            <a:endParaRPr lang="en-US" altLang="ja-JP" dirty="0"/>
          </a:p>
          <a:p>
            <a:endParaRPr lang="en-US" altLang="ja-JP" dirty="0"/>
          </a:p>
          <a:p>
            <a:r>
              <a:rPr lang="ja-JP" altLang="en-US"/>
              <a:t>核心的部分包括</a:t>
            </a:r>
            <a:endParaRPr lang="en-US" altLang="ja-JP" dirty="0"/>
          </a:p>
          <a:p>
            <a:endParaRPr lang="en-US" altLang="ja-JP" dirty="0"/>
          </a:p>
          <a:p>
            <a:pPr marL="171450" indent="-171450">
              <a:buFontTx/>
              <a:buChar char="-"/>
            </a:pPr>
            <a:r>
              <a:rPr lang="ja-JP" altLang="en-US"/>
              <a:t>我们提出了一种聚类到聚类的算法</a:t>
            </a:r>
            <a:endParaRPr lang="en-US" altLang="ja-JP" dirty="0"/>
          </a:p>
          <a:p>
            <a:pPr marL="171450" indent="-171450">
              <a:buFontTx/>
              <a:buChar char="-"/>
            </a:pPr>
            <a:r>
              <a:rPr lang="ja-JP" altLang="en-US"/>
              <a:t>由于用户数据可以根据语义天然聚类</a:t>
            </a:r>
            <a:r>
              <a:rPr lang="zh-CN" altLang="en-US" dirty="0"/>
              <a:t> </a:t>
            </a:r>
            <a:r>
              <a:rPr lang="ja-JP" altLang="en-US"/>
              <a:t>我们的方法先聚类</a:t>
            </a:r>
            <a:r>
              <a:rPr lang="zh-CN" altLang="en-US" dirty="0"/>
              <a:t> </a:t>
            </a:r>
            <a:r>
              <a:rPr lang="ja-JP" altLang="en-US"/>
              <a:t>然后将聚类拓展</a:t>
            </a:r>
            <a:endParaRPr lang="en-US" altLang="ja-JP" dirty="0"/>
          </a:p>
          <a:p>
            <a:endParaRPr lang="en-US" dirty="0"/>
          </a:p>
          <a:p>
            <a:r>
              <a:rPr lang="ja-JP" altLang="en-US"/>
              <a:t>我们读这个</a:t>
            </a:r>
            <a:r>
              <a:rPr lang="en-US" altLang="ja-JP" dirty="0"/>
              <a:t>abstract</a:t>
            </a:r>
            <a:r>
              <a:rPr lang="ja-JP" altLang="en-US"/>
              <a:t>和我们前面讲的几乎是两个文章</a:t>
            </a:r>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42</a:t>
            </a:fld>
            <a:endParaRPr lang="en-US"/>
          </a:p>
        </p:txBody>
      </p:sp>
    </p:spTree>
    <p:extLst>
      <p:ext uri="{BB962C8B-B14F-4D97-AF65-F5344CB8AC3E}">
        <p14:creationId xmlns:p14="http://schemas.microsoft.com/office/powerpoint/2010/main" val="3701419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这个</a:t>
            </a:r>
            <a:r>
              <a:rPr lang="en-US" altLang="ja-JP" dirty="0"/>
              <a:t>abstract</a:t>
            </a:r>
            <a:r>
              <a:rPr lang="ja-JP" altLang="en-US"/>
              <a:t>的问题是读起来很怪</a:t>
            </a:r>
            <a:r>
              <a:rPr lang="zh-CN" altLang="en-US" dirty="0"/>
              <a:t> </a:t>
            </a:r>
            <a:r>
              <a:rPr lang="ja-JP" altLang="en-US"/>
              <a:t>但仔细想想</a:t>
            </a:r>
            <a:r>
              <a:rPr lang="zh-CN" altLang="en-US" dirty="0"/>
              <a:t> </a:t>
            </a:r>
            <a:r>
              <a:rPr lang="ja-JP" altLang="en-US"/>
              <a:t>又和我们最终提交的论文的讲的事情差不多</a:t>
            </a:r>
            <a:endParaRPr lang="en-US" altLang="ja-JP" dirty="0"/>
          </a:p>
          <a:p>
            <a:endParaRPr lang="en-US" altLang="ja-JP" dirty="0"/>
          </a:p>
          <a:p>
            <a:r>
              <a:rPr lang="ja-JP" altLang="en-US"/>
              <a:t>我们要问怪的原因是什么</a:t>
            </a:r>
            <a:endParaRPr lang="en-US" altLang="ja-JP" dirty="0"/>
          </a:p>
          <a:p>
            <a:endParaRPr lang="en-US" altLang="ja-JP" dirty="0"/>
          </a:p>
          <a:p>
            <a:r>
              <a:rPr lang="ja-JP" altLang="en-US"/>
              <a:t>我觉得最重要的原因是</a:t>
            </a:r>
            <a:r>
              <a:rPr lang="zh-CN" altLang="en-US" dirty="0"/>
              <a:t> </a:t>
            </a:r>
            <a:r>
              <a:rPr lang="ja-JP" altLang="en-US"/>
              <a:t>这版的论文没有使用容易理解的方式写文章</a:t>
            </a:r>
            <a:endParaRPr lang="en-US" altLang="ja-JP" dirty="0"/>
          </a:p>
        </p:txBody>
      </p:sp>
      <p:sp>
        <p:nvSpPr>
          <p:cNvPr id="4" name="Slide Number Placeholder 3"/>
          <p:cNvSpPr>
            <a:spLocks noGrp="1"/>
          </p:cNvSpPr>
          <p:nvPr>
            <p:ph type="sldNum" sz="quarter" idx="5"/>
          </p:nvPr>
        </p:nvSpPr>
        <p:spPr/>
        <p:txBody>
          <a:bodyPr/>
          <a:lstStyle/>
          <a:p>
            <a:fld id="{87B5CBD8-3422-3744-8A38-2B363A51EC3C}" type="slidenum">
              <a:rPr lang="en-US" smtClean="0"/>
              <a:t>43</a:t>
            </a:fld>
            <a:endParaRPr lang="en-US"/>
          </a:p>
        </p:txBody>
      </p:sp>
    </p:spTree>
    <p:extLst>
      <p:ext uri="{BB962C8B-B14F-4D97-AF65-F5344CB8AC3E}">
        <p14:creationId xmlns:p14="http://schemas.microsoft.com/office/powerpoint/2010/main" val="35782142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这个关于第二点的讨论</a:t>
            </a:r>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44</a:t>
            </a:fld>
            <a:endParaRPr lang="en-US"/>
          </a:p>
        </p:txBody>
      </p:sp>
    </p:spTree>
    <p:extLst>
      <p:ext uri="{BB962C8B-B14F-4D97-AF65-F5344CB8AC3E}">
        <p14:creationId xmlns:p14="http://schemas.microsoft.com/office/powerpoint/2010/main" val="1886238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这里简要展示一下最终版的摘要</a:t>
            </a:r>
            <a:endParaRPr lang="en-US" altLang="ja-JP" dirty="0"/>
          </a:p>
          <a:p>
            <a:endParaRPr lang="en-US" dirty="0"/>
          </a:p>
          <a:p>
            <a:r>
              <a:rPr lang="ja-JP" altLang="en-US"/>
              <a:t>我们去掉了不符合学术共识的</a:t>
            </a:r>
            <a:r>
              <a:rPr lang="en-US" altLang="ja-JP" dirty="0"/>
              <a:t>cluster</a:t>
            </a:r>
            <a:r>
              <a:rPr lang="en-US" altLang="zh-CN" dirty="0"/>
              <a:t>-to-cluster</a:t>
            </a:r>
            <a:r>
              <a:rPr lang="zh-CN" altLang="en-US" dirty="0"/>
              <a:t> </a:t>
            </a:r>
            <a:r>
              <a:rPr lang="ja-JP" altLang="en-US"/>
              <a:t>把模型描述简化为</a:t>
            </a:r>
            <a:r>
              <a:rPr lang="en-US" altLang="ja-JP" dirty="0"/>
              <a:t>seq</a:t>
            </a:r>
            <a:r>
              <a:rPr lang="en-US" altLang="zh-CN" dirty="0"/>
              <a:t>2seq</a:t>
            </a:r>
            <a:r>
              <a:rPr lang="zh-CN" altLang="en-US" dirty="0"/>
              <a:t> </a:t>
            </a:r>
            <a:r>
              <a:rPr lang="en-US" altLang="zh-CN" dirty="0"/>
              <a:t>generation</a:t>
            </a:r>
          </a:p>
          <a:p>
            <a:endParaRPr lang="en-US" dirty="0"/>
          </a:p>
          <a:p>
            <a:r>
              <a:rPr lang="ja-JP" altLang="en-US"/>
              <a:t>强化了实验结果</a:t>
            </a:r>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45</a:t>
            </a:fld>
            <a:endParaRPr lang="en-US"/>
          </a:p>
        </p:txBody>
      </p:sp>
    </p:spTree>
    <p:extLst>
      <p:ext uri="{BB962C8B-B14F-4D97-AF65-F5344CB8AC3E}">
        <p14:creationId xmlns:p14="http://schemas.microsoft.com/office/powerpoint/2010/main" val="1827366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总结下来</a:t>
            </a:r>
            <a:r>
              <a:rPr lang="zh-CN" altLang="en-US" dirty="0"/>
              <a:t> </a:t>
            </a:r>
            <a:r>
              <a:rPr lang="ja-JP" altLang="en-US"/>
              <a:t>我们的提出了一种针对对话系统的数据增广方法</a:t>
            </a:r>
            <a:r>
              <a:rPr lang="zh-CN" altLang="en-US" dirty="0"/>
              <a:t> </a:t>
            </a:r>
            <a:endParaRPr lang="en-US" altLang="zh-CN" dirty="0"/>
          </a:p>
          <a:p>
            <a:endParaRPr lang="en-US" altLang="ja-JP" dirty="0"/>
          </a:p>
          <a:p>
            <a:r>
              <a:rPr lang="ja-JP" altLang="en-US"/>
              <a:t>我们的方法在少量标注数据的条件下获得了显著的性能提升</a:t>
            </a:r>
            <a:endParaRPr lang="en-US" altLang="ja-JP" dirty="0"/>
          </a:p>
          <a:p>
            <a:endParaRPr lang="en-US" altLang="zh-CN" dirty="0"/>
          </a:p>
          <a:p>
            <a:r>
              <a:rPr lang="ja-JP" altLang="en-US"/>
              <a:t>最后文章以三个</a:t>
            </a:r>
            <a:r>
              <a:rPr lang="en-US" altLang="zh-CN" dirty="0"/>
              <a:t>4</a:t>
            </a:r>
            <a:r>
              <a:rPr lang="ja-JP" altLang="en-US"/>
              <a:t>分被</a:t>
            </a:r>
            <a:r>
              <a:rPr lang="en-US" altLang="ja-JP" dirty="0" err="1"/>
              <a:t>coling</a:t>
            </a:r>
            <a:r>
              <a:rPr lang="ja-JP" altLang="en-US"/>
              <a:t>接受</a:t>
            </a:r>
            <a:endParaRPr lang="en-US" altLang="ja-JP" dirty="0"/>
          </a:p>
          <a:p>
            <a:endParaRPr lang="en-US" dirty="0"/>
          </a:p>
          <a:p>
            <a:r>
              <a:rPr lang="ja-JP" altLang="en-US"/>
              <a:t>但</a:t>
            </a:r>
            <a:r>
              <a:rPr lang="zh-CN" altLang="en-US" dirty="0"/>
              <a:t>，</a:t>
            </a:r>
            <a:r>
              <a:rPr lang="ja-JP" altLang="en-US"/>
              <a:t>实际上这篇文章并不的产生过程</a:t>
            </a:r>
            <a:r>
              <a:rPr lang="zh-CN" altLang="en-US" dirty="0"/>
              <a:t> </a:t>
            </a:r>
            <a:r>
              <a:rPr lang="ja-JP" altLang="en-US"/>
              <a:t>与</a:t>
            </a:r>
            <a:r>
              <a:rPr lang="zh-CN" altLang="en-US" dirty="0"/>
              <a:t> </a:t>
            </a:r>
            <a:r>
              <a:rPr lang="ja-JP" altLang="en-US"/>
              <a:t>最终呈现之间有很大的差别</a:t>
            </a:r>
            <a:r>
              <a:rPr lang="zh-CN" altLang="en-US" dirty="0"/>
              <a:t> </a:t>
            </a:r>
            <a:r>
              <a:rPr lang="ja-JP" altLang="en-US"/>
              <a:t>我认为差异主要在于</a:t>
            </a:r>
            <a:endParaRPr lang="en-US" altLang="ja-JP" dirty="0"/>
          </a:p>
          <a:p>
            <a:endParaRPr lang="en-US" dirty="0"/>
          </a:p>
          <a:p>
            <a:r>
              <a:rPr lang="ja-JP" altLang="en-US"/>
              <a:t>接下来</a:t>
            </a:r>
            <a:r>
              <a:rPr lang="zh-CN" altLang="en-US" dirty="0"/>
              <a:t> </a:t>
            </a:r>
            <a:r>
              <a:rPr lang="ja-JP" altLang="en-US"/>
              <a:t>我会展示这篇文章的最早版本与最终版本</a:t>
            </a:r>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5</a:t>
            </a:fld>
            <a:endParaRPr lang="en-US"/>
          </a:p>
        </p:txBody>
      </p:sp>
    </p:spTree>
    <p:extLst>
      <p:ext uri="{BB962C8B-B14F-4D97-AF65-F5344CB8AC3E}">
        <p14:creationId xmlns:p14="http://schemas.microsoft.com/office/powerpoint/2010/main" val="1029459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这张</a:t>
            </a:r>
            <a:r>
              <a:rPr lang="en-US" altLang="ja-JP" dirty="0"/>
              <a:t>slide</a:t>
            </a:r>
            <a:r>
              <a:rPr lang="ja-JP" altLang="en-US"/>
              <a:t>里展示的是第一版</a:t>
            </a:r>
            <a:r>
              <a:rPr lang="zh-CN" altLang="en-US" dirty="0"/>
              <a:t> </a:t>
            </a:r>
            <a:r>
              <a:rPr lang="ja-JP" altLang="en-US"/>
              <a:t>与最终版的摘要</a:t>
            </a:r>
            <a:r>
              <a:rPr lang="zh-CN" altLang="en-US" dirty="0"/>
              <a:t> </a:t>
            </a:r>
            <a:r>
              <a:rPr lang="ja-JP" altLang="en-US"/>
              <a:t>我们后文会再详细的分析这个摘要和</a:t>
            </a:r>
            <a:r>
              <a:rPr lang="en-US" altLang="ja-JP" dirty="0"/>
              <a:t>intro</a:t>
            </a:r>
            <a:r>
              <a:rPr lang="ja-JP" altLang="en-US"/>
              <a:t>的</a:t>
            </a:r>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6</a:t>
            </a:fld>
            <a:endParaRPr lang="en-US"/>
          </a:p>
        </p:txBody>
      </p:sp>
    </p:spTree>
    <p:extLst>
      <p:ext uri="{BB962C8B-B14F-4D97-AF65-F5344CB8AC3E}">
        <p14:creationId xmlns:p14="http://schemas.microsoft.com/office/powerpoint/2010/main" val="1770305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这张幻灯片中展示的是第一版和最后一版的</a:t>
            </a:r>
            <a:r>
              <a:rPr lang="en-US" altLang="ja-JP" dirty="0"/>
              <a:t>intro</a:t>
            </a:r>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7</a:t>
            </a:fld>
            <a:endParaRPr lang="en-US"/>
          </a:p>
        </p:txBody>
      </p:sp>
    </p:spTree>
    <p:extLst>
      <p:ext uri="{BB962C8B-B14F-4D97-AF65-F5344CB8AC3E}">
        <p14:creationId xmlns:p14="http://schemas.microsoft.com/office/powerpoint/2010/main" val="1680396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接下来</a:t>
            </a:r>
            <a:r>
              <a:rPr lang="zh-CN" altLang="en-US" dirty="0"/>
              <a:t> </a:t>
            </a:r>
            <a:r>
              <a:rPr lang="ja-JP" altLang="en-US"/>
              <a:t>我就将介绍一下</a:t>
            </a:r>
            <a:r>
              <a:rPr lang="zh-CN" altLang="en-US" dirty="0"/>
              <a:t> </a:t>
            </a:r>
            <a:r>
              <a:rPr lang="ja-JP" altLang="en-US"/>
              <a:t>什么是容易理解的方式</a:t>
            </a:r>
            <a:endParaRPr lang="en-US" altLang="ja-JP" dirty="0"/>
          </a:p>
          <a:p>
            <a:endParaRPr lang="en-US" dirty="0"/>
          </a:p>
          <a:p>
            <a:r>
              <a:rPr lang="ja-JP" altLang="en-US"/>
              <a:t>这种方式有哪些表现</a:t>
            </a:r>
            <a:endParaRPr lang="en-US" altLang="ja-JP" dirty="0"/>
          </a:p>
          <a:p>
            <a:endParaRPr lang="en-US" dirty="0"/>
          </a:p>
          <a:p>
            <a:r>
              <a:rPr lang="ja-JP" altLang="en-US"/>
              <a:t>以及如何做到用容易理解的方式写文章</a:t>
            </a:r>
            <a:endParaRPr lang="en-US" altLang="ja-JP" dirty="0"/>
          </a:p>
          <a:p>
            <a:endParaRPr lang="en-US" dirty="0"/>
          </a:p>
          <a:p>
            <a:r>
              <a:rPr lang="ja-JP" altLang="en-US"/>
              <a:t>关于这个问题</a:t>
            </a:r>
            <a:r>
              <a:rPr lang="zh-CN" altLang="en-US" dirty="0"/>
              <a:t> </a:t>
            </a:r>
            <a:r>
              <a:rPr lang="ja-JP" altLang="en-US"/>
              <a:t>每个人都有自己的答案</a:t>
            </a:r>
            <a:r>
              <a:rPr lang="zh-CN" altLang="en-US" dirty="0"/>
              <a:t> </a:t>
            </a:r>
            <a:r>
              <a:rPr lang="ja-JP" altLang="en-US"/>
              <a:t>这里我列举了我认为比较重要的</a:t>
            </a:r>
            <a:r>
              <a:rPr lang="en-US" altLang="zh-CN" dirty="0"/>
              <a:t>5</a:t>
            </a:r>
            <a:r>
              <a:rPr lang="ja-JP" altLang="en-US"/>
              <a:t>点</a:t>
            </a:r>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8</a:t>
            </a:fld>
            <a:endParaRPr lang="en-US"/>
          </a:p>
        </p:txBody>
      </p:sp>
    </p:spTree>
    <p:extLst>
      <p:ext uri="{BB962C8B-B14F-4D97-AF65-F5344CB8AC3E}">
        <p14:creationId xmlns:p14="http://schemas.microsoft.com/office/powerpoint/2010/main" val="2196618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我认为一些易读性原则包括</a:t>
            </a:r>
            <a:r>
              <a:rPr lang="zh-CN" altLang="en-US" dirty="0"/>
              <a:t> </a:t>
            </a:r>
            <a:r>
              <a:rPr lang="en-US" altLang="zh-CN" dirty="0"/>
              <a:t>X</a:t>
            </a:r>
            <a:r>
              <a:rPr lang="zh-CN" altLang="en-US" dirty="0"/>
              <a:t> </a:t>
            </a:r>
            <a:r>
              <a:rPr lang="en-US" altLang="zh-CN" dirty="0"/>
              <a:t>X</a:t>
            </a:r>
            <a:r>
              <a:rPr lang="zh-CN" altLang="en-US" dirty="0"/>
              <a:t> </a:t>
            </a:r>
            <a:r>
              <a:rPr lang="en-US" altLang="zh-CN" dirty="0"/>
              <a:t>X</a:t>
            </a:r>
            <a:r>
              <a:rPr lang="zh-CN" altLang="en-US" dirty="0"/>
              <a:t> </a:t>
            </a:r>
            <a:r>
              <a:rPr lang="en-US" altLang="zh-CN" dirty="0"/>
              <a:t>X</a:t>
            </a:r>
            <a:r>
              <a:rPr lang="zh-CN" altLang="en-US" dirty="0"/>
              <a:t> </a:t>
            </a:r>
            <a:r>
              <a:rPr lang="en-US" altLang="zh-CN"/>
              <a:t>X</a:t>
            </a:r>
            <a:endParaRPr lang="en-US" dirty="0"/>
          </a:p>
        </p:txBody>
      </p:sp>
      <p:sp>
        <p:nvSpPr>
          <p:cNvPr id="4" name="Slide Number Placeholder 3"/>
          <p:cNvSpPr>
            <a:spLocks noGrp="1"/>
          </p:cNvSpPr>
          <p:nvPr>
            <p:ph type="sldNum" sz="quarter" idx="5"/>
          </p:nvPr>
        </p:nvSpPr>
        <p:spPr/>
        <p:txBody>
          <a:bodyPr/>
          <a:lstStyle/>
          <a:p>
            <a:fld id="{87B5CBD8-3422-3744-8A38-2B363A51EC3C}" type="slidenum">
              <a:rPr lang="en-US" smtClean="0"/>
              <a:t>9</a:t>
            </a:fld>
            <a:endParaRPr lang="en-US"/>
          </a:p>
        </p:txBody>
      </p:sp>
    </p:spTree>
    <p:extLst>
      <p:ext uri="{BB962C8B-B14F-4D97-AF65-F5344CB8AC3E}">
        <p14:creationId xmlns:p14="http://schemas.microsoft.com/office/powerpoint/2010/main" val="1642962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D5448-2D64-174F-8ECF-866D4C44B68C}"/>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D352AD72-8790-F84F-83A1-15654A340C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C5D7A0-72B2-B34A-84BD-092000D9064B}"/>
              </a:ext>
            </a:extLst>
          </p:cNvPr>
          <p:cNvSpPr>
            <a:spLocks noGrp="1"/>
          </p:cNvSpPr>
          <p:nvPr>
            <p:ph type="dt" sz="half" idx="10"/>
          </p:nvPr>
        </p:nvSpPr>
        <p:spPr/>
        <p:txBody>
          <a:bodyPr/>
          <a:lstStyle/>
          <a:p>
            <a:fld id="{6568F8BF-E68E-0E44-BB2B-00D655B3182D}" type="datetimeFigureOut">
              <a:rPr lang="en-US" smtClean="0"/>
              <a:t>8/29/18</a:t>
            </a:fld>
            <a:endParaRPr lang="en-US"/>
          </a:p>
        </p:txBody>
      </p:sp>
      <p:sp>
        <p:nvSpPr>
          <p:cNvPr id="5" name="Footer Placeholder 4">
            <a:extLst>
              <a:ext uri="{FF2B5EF4-FFF2-40B4-BE49-F238E27FC236}">
                <a16:creationId xmlns:a16="http://schemas.microsoft.com/office/drawing/2014/main" id="{79FD1A85-85F2-A24F-971E-6FB083EE15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D7434-A150-884E-8D32-AA05CA86D221}"/>
              </a:ext>
            </a:extLst>
          </p:cNvPr>
          <p:cNvSpPr>
            <a:spLocks noGrp="1"/>
          </p:cNvSpPr>
          <p:nvPr>
            <p:ph type="sldNum" sz="quarter" idx="12"/>
          </p:nvPr>
        </p:nvSpPr>
        <p:spPr/>
        <p:txBody>
          <a:bodyPr/>
          <a:lstStyle/>
          <a:p>
            <a:fld id="{622DCE47-FC19-2F45-8BE7-AF345A809774}" type="slidenum">
              <a:rPr lang="en-US" smtClean="0"/>
              <a:t>‹#›</a:t>
            </a:fld>
            <a:endParaRPr lang="en-US"/>
          </a:p>
        </p:txBody>
      </p:sp>
    </p:spTree>
    <p:extLst>
      <p:ext uri="{BB962C8B-B14F-4D97-AF65-F5344CB8AC3E}">
        <p14:creationId xmlns:p14="http://schemas.microsoft.com/office/powerpoint/2010/main" val="3365927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7B606-C30F-C346-809C-389E21A788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D07769-C827-BC4F-8D4D-B52DCF28CD5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E4F935-C792-D945-8A5E-E9E2B8CE472D}"/>
              </a:ext>
            </a:extLst>
          </p:cNvPr>
          <p:cNvSpPr>
            <a:spLocks noGrp="1"/>
          </p:cNvSpPr>
          <p:nvPr>
            <p:ph type="dt" sz="half" idx="10"/>
          </p:nvPr>
        </p:nvSpPr>
        <p:spPr/>
        <p:txBody>
          <a:bodyPr/>
          <a:lstStyle/>
          <a:p>
            <a:fld id="{6568F8BF-E68E-0E44-BB2B-00D655B3182D}" type="datetimeFigureOut">
              <a:rPr lang="en-US" smtClean="0"/>
              <a:t>8/29/18</a:t>
            </a:fld>
            <a:endParaRPr lang="en-US"/>
          </a:p>
        </p:txBody>
      </p:sp>
      <p:sp>
        <p:nvSpPr>
          <p:cNvPr id="5" name="Footer Placeholder 4">
            <a:extLst>
              <a:ext uri="{FF2B5EF4-FFF2-40B4-BE49-F238E27FC236}">
                <a16:creationId xmlns:a16="http://schemas.microsoft.com/office/drawing/2014/main" id="{30D43002-E310-E246-A9B9-8D148BCCC9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A72F49-B603-9A48-8DE1-4C9CD1AD91AB}"/>
              </a:ext>
            </a:extLst>
          </p:cNvPr>
          <p:cNvSpPr>
            <a:spLocks noGrp="1"/>
          </p:cNvSpPr>
          <p:nvPr>
            <p:ph type="sldNum" sz="quarter" idx="12"/>
          </p:nvPr>
        </p:nvSpPr>
        <p:spPr/>
        <p:txBody>
          <a:bodyPr/>
          <a:lstStyle/>
          <a:p>
            <a:fld id="{622DCE47-FC19-2F45-8BE7-AF345A809774}" type="slidenum">
              <a:rPr lang="en-US" smtClean="0"/>
              <a:t>‹#›</a:t>
            </a:fld>
            <a:endParaRPr lang="en-US"/>
          </a:p>
        </p:txBody>
      </p:sp>
    </p:spTree>
    <p:extLst>
      <p:ext uri="{BB962C8B-B14F-4D97-AF65-F5344CB8AC3E}">
        <p14:creationId xmlns:p14="http://schemas.microsoft.com/office/powerpoint/2010/main" val="1108497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E07AD0-A9C8-2B46-9CF5-D39A339286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65DD2E-0783-F94B-8178-B75DF239DD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A4625B-93B1-1541-BBB7-3B350FD428FC}"/>
              </a:ext>
            </a:extLst>
          </p:cNvPr>
          <p:cNvSpPr>
            <a:spLocks noGrp="1"/>
          </p:cNvSpPr>
          <p:nvPr>
            <p:ph type="dt" sz="half" idx="10"/>
          </p:nvPr>
        </p:nvSpPr>
        <p:spPr/>
        <p:txBody>
          <a:bodyPr/>
          <a:lstStyle/>
          <a:p>
            <a:fld id="{6568F8BF-E68E-0E44-BB2B-00D655B3182D}" type="datetimeFigureOut">
              <a:rPr lang="en-US" smtClean="0"/>
              <a:t>8/29/18</a:t>
            </a:fld>
            <a:endParaRPr lang="en-US"/>
          </a:p>
        </p:txBody>
      </p:sp>
      <p:sp>
        <p:nvSpPr>
          <p:cNvPr id="5" name="Footer Placeholder 4">
            <a:extLst>
              <a:ext uri="{FF2B5EF4-FFF2-40B4-BE49-F238E27FC236}">
                <a16:creationId xmlns:a16="http://schemas.microsoft.com/office/drawing/2014/main" id="{EF8C0A6F-571A-ED45-BD2C-64AE032B2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DAF564-E4A8-A548-BC13-4AF4ADCDFA89}"/>
              </a:ext>
            </a:extLst>
          </p:cNvPr>
          <p:cNvSpPr>
            <a:spLocks noGrp="1"/>
          </p:cNvSpPr>
          <p:nvPr>
            <p:ph type="sldNum" sz="quarter" idx="12"/>
          </p:nvPr>
        </p:nvSpPr>
        <p:spPr/>
        <p:txBody>
          <a:bodyPr/>
          <a:lstStyle/>
          <a:p>
            <a:fld id="{622DCE47-FC19-2F45-8BE7-AF345A809774}" type="slidenum">
              <a:rPr lang="en-US" smtClean="0"/>
              <a:t>‹#›</a:t>
            </a:fld>
            <a:endParaRPr lang="en-US"/>
          </a:p>
        </p:txBody>
      </p:sp>
    </p:spTree>
    <p:extLst>
      <p:ext uri="{BB962C8B-B14F-4D97-AF65-F5344CB8AC3E}">
        <p14:creationId xmlns:p14="http://schemas.microsoft.com/office/powerpoint/2010/main" val="1557715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610A9-4606-1646-8F2F-D0EB6A8EE05E}"/>
              </a:ext>
            </a:extLst>
          </p:cNvPr>
          <p:cNvSpPr>
            <a:spLocks noGrp="1"/>
          </p:cNvSpPr>
          <p:nvPr>
            <p:ph type="title"/>
          </p:nvPr>
        </p:nvSpPr>
        <p:spPr/>
        <p:txBody>
          <a:bodyPr/>
          <a:lstStyle>
            <a:lvl1pPr algn="ctr">
              <a:defRPr b="0" i="0">
                <a:latin typeface="DengXian Light" panose="02010600030101010101" pitchFamily="2" charset="-122"/>
                <a:ea typeface="DengXian Light" panose="02010600030101010101" pitchFamily="2" charset="-122"/>
              </a:defRPr>
            </a:lvl1pPr>
          </a:lstStyle>
          <a:p>
            <a:r>
              <a:rPr lang="en-US" dirty="0"/>
              <a:t>Click to edit Master title style</a:t>
            </a:r>
          </a:p>
        </p:txBody>
      </p:sp>
      <p:sp>
        <p:nvSpPr>
          <p:cNvPr id="3" name="Content Placeholder 2">
            <a:extLst>
              <a:ext uri="{FF2B5EF4-FFF2-40B4-BE49-F238E27FC236}">
                <a16:creationId xmlns:a16="http://schemas.microsoft.com/office/drawing/2014/main" id="{53A0288F-8382-234F-B1E1-F9BAA0BA3C9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56B527-1308-AF49-841E-FDBB081FAE9A}"/>
              </a:ext>
            </a:extLst>
          </p:cNvPr>
          <p:cNvSpPr>
            <a:spLocks noGrp="1"/>
          </p:cNvSpPr>
          <p:nvPr>
            <p:ph type="dt" sz="half" idx="10"/>
          </p:nvPr>
        </p:nvSpPr>
        <p:spPr/>
        <p:txBody>
          <a:bodyPr/>
          <a:lstStyle/>
          <a:p>
            <a:fld id="{6568F8BF-E68E-0E44-BB2B-00D655B3182D}" type="datetimeFigureOut">
              <a:rPr lang="en-US" smtClean="0"/>
              <a:t>8/29/18</a:t>
            </a:fld>
            <a:endParaRPr lang="en-US"/>
          </a:p>
        </p:txBody>
      </p:sp>
      <p:sp>
        <p:nvSpPr>
          <p:cNvPr id="5" name="Footer Placeholder 4">
            <a:extLst>
              <a:ext uri="{FF2B5EF4-FFF2-40B4-BE49-F238E27FC236}">
                <a16:creationId xmlns:a16="http://schemas.microsoft.com/office/drawing/2014/main" id="{BD853DDD-F4E0-4144-87A0-17E4CF9C03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EF1FA2-4D9A-B249-8C60-3CB80241D037}"/>
              </a:ext>
            </a:extLst>
          </p:cNvPr>
          <p:cNvSpPr>
            <a:spLocks noGrp="1"/>
          </p:cNvSpPr>
          <p:nvPr>
            <p:ph type="sldNum" sz="quarter" idx="12"/>
          </p:nvPr>
        </p:nvSpPr>
        <p:spPr/>
        <p:txBody>
          <a:bodyPr/>
          <a:lstStyle/>
          <a:p>
            <a:fld id="{622DCE47-FC19-2F45-8BE7-AF345A809774}" type="slidenum">
              <a:rPr lang="en-US" smtClean="0"/>
              <a:t>‹#›</a:t>
            </a:fld>
            <a:endParaRPr lang="en-US"/>
          </a:p>
        </p:txBody>
      </p:sp>
    </p:spTree>
    <p:extLst>
      <p:ext uri="{BB962C8B-B14F-4D97-AF65-F5344CB8AC3E}">
        <p14:creationId xmlns:p14="http://schemas.microsoft.com/office/powerpoint/2010/main" val="734297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D568E-EC7C-0445-B56B-A32D4B8E068B}"/>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CF7C18BC-5F62-0345-894B-2B85550A8A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4606685-0E0D-084D-9417-91789460E064}"/>
              </a:ext>
            </a:extLst>
          </p:cNvPr>
          <p:cNvSpPr>
            <a:spLocks noGrp="1"/>
          </p:cNvSpPr>
          <p:nvPr>
            <p:ph type="dt" sz="half" idx="10"/>
          </p:nvPr>
        </p:nvSpPr>
        <p:spPr/>
        <p:txBody>
          <a:bodyPr/>
          <a:lstStyle/>
          <a:p>
            <a:fld id="{6568F8BF-E68E-0E44-BB2B-00D655B3182D}" type="datetimeFigureOut">
              <a:rPr lang="en-US" smtClean="0"/>
              <a:t>8/29/18</a:t>
            </a:fld>
            <a:endParaRPr lang="en-US"/>
          </a:p>
        </p:txBody>
      </p:sp>
      <p:sp>
        <p:nvSpPr>
          <p:cNvPr id="5" name="Footer Placeholder 4">
            <a:extLst>
              <a:ext uri="{FF2B5EF4-FFF2-40B4-BE49-F238E27FC236}">
                <a16:creationId xmlns:a16="http://schemas.microsoft.com/office/drawing/2014/main" id="{CB05CA63-9B28-D24A-8BBB-DD3DFEFFA9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71DFF3-79CC-154B-A687-2CF2FB4B265F}"/>
              </a:ext>
            </a:extLst>
          </p:cNvPr>
          <p:cNvSpPr>
            <a:spLocks noGrp="1"/>
          </p:cNvSpPr>
          <p:nvPr>
            <p:ph type="sldNum" sz="quarter" idx="12"/>
          </p:nvPr>
        </p:nvSpPr>
        <p:spPr/>
        <p:txBody>
          <a:bodyPr/>
          <a:lstStyle/>
          <a:p>
            <a:fld id="{622DCE47-FC19-2F45-8BE7-AF345A809774}" type="slidenum">
              <a:rPr lang="en-US" smtClean="0"/>
              <a:t>‹#›</a:t>
            </a:fld>
            <a:endParaRPr lang="en-US"/>
          </a:p>
        </p:txBody>
      </p:sp>
    </p:spTree>
    <p:extLst>
      <p:ext uri="{BB962C8B-B14F-4D97-AF65-F5344CB8AC3E}">
        <p14:creationId xmlns:p14="http://schemas.microsoft.com/office/powerpoint/2010/main" val="3794948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A377-4BA5-4549-95DB-86E2D5D43B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460BA7-C0A9-524F-9332-71CCB9EB7FF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C2D0C5-22A2-5043-A25E-41A78246CD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ABE390-DBF9-134C-9E5B-0F1EA15A47EB}"/>
              </a:ext>
            </a:extLst>
          </p:cNvPr>
          <p:cNvSpPr>
            <a:spLocks noGrp="1"/>
          </p:cNvSpPr>
          <p:nvPr>
            <p:ph type="dt" sz="half" idx="10"/>
          </p:nvPr>
        </p:nvSpPr>
        <p:spPr/>
        <p:txBody>
          <a:bodyPr/>
          <a:lstStyle/>
          <a:p>
            <a:fld id="{6568F8BF-E68E-0E44-BB2B-00D655B3182D}" type="datetimeFigureOut">
              <a:rPr lang="en-US" smtClean="0"/>
              <a:t>8/29/18</a:t>
            </a:fld>
            <a:endParaRPr lang="en-US"/>
          </a:p>
        </p:txBody>
      </p:sp>
      <p:sp>
        <p:nvSpPr>
          <p:cNvPr id="6" name="Footer Placeholder 5">
            <a:extLst>
              <a:ext uri="{FF2B5EF4-FFF2-40B4-BE49-F238E27FC236}">
                <a16:creationId xmlns:a16="http://schemas.microsoft.com/office/drawing/2014/main" id="{A6CE539B-36FE-824C-B662-9E1548B212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5ABEF8-CC57-9544-AF1F-66B9B0BF5EF4}"/>
              </a:ext>
            </a:extLst>
          </p:cNvPr>
          <p:cNvSpPr>
            <a:spLocks noGrp="1"/>
          </p:cNvSpPr>
          <p:nvPr>
            <p:ph type="sldNum" sz="quarter" idx="12"/>
          </p:nvPr>
        </p:nvSpPr>
        <p:spPr/>
        <p:txBody>
          <a:bodyPr/>
          <a:lstStyle/>
          <a:p>
            <a:fld id="{622DCE47-FC19-2F45-8BE7-AF345A809774}" type="slidenum">
              <a:rPr lang="en-US" smtClean="0"/>
              <a:t>‹#›</a:t>
            </a:fld>
            <a:endParaRPr lang="en-US"/>
          </a:p>
        </p:txBody>
      </p:sp>
    </p:spTree>
    <p:extLst>
      <p:ext uri="{BB962C8B-B14F-4D97-AF65-F5344CB8AC3E}">
        <p14:creationId xmlns:p14="http://schemas.microsoft.com/office/powerpoint/2010/main" val="1351836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79039-FD6E-0546-9D0D-EFBA092035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7DD85D-4339-214F-A363-D06F5AE281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3012E6AD-D997-2947-AC89-665F1DEB04D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02C0E7-69C4-C84D-9C2A-B9F6A1D952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849B8D-826D-1540-91B4-DB1D172B54F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3C7BEF-4F15-AB4C-B7DB-5424A58600B2}"/>
              </a:ext>
            </a:extLst>
          </p:cNvPr>
          <p:cNvSpPr>
            <a:spLocks noGrp="1"/>
          </p:cNvSpPr>
          <p:nvPr>
            <p:ph type="dt" sz="half" idx="10"/>
          </p:nvPr>
        </p:nvSpPr>
        <p:spPr/>
        <p:txBody>
          <a:bodyPr/>
          <a:lstStyle/>
          <a:p>
            <a:fld id="{6568F8BF-E68E-0E44-BB2B-00D655B3182D}" type="datetimeFigureOut">
              <a:rPr lang="en-US" smtClean="0"/>
              <a:t>8/29/18</a:t>
            </a:fld>
            <a:endParaRPr lang="en-US"/>
          </a:p>
        </p:txBody>
      </p:sp>
      <p:sp>
        <p:nvSpPr>
          <p:cNvPr id="8" name="Footer Placeholder 7">
            <a:extLst>
              <a:ext uri="{FF2B5EF4-FFF2-40B4-BE49-F238E27FC236}">
                <a16:creationId xmlns:a16="http://schemas.microsoft.com/office/drawing/2014/main" id="{3A71B5AA-A488-0946-9BC7-929D4B1A60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505833-9CD9-DD41-9D9C-01444FDF6003}"/>
              </a:ext>
            </a:extLst>
          </p:cNvPr>
          <p:cNvSpPr>
            <a:spLocks noGrp="1"/>
          </p:cNvSpPr>
          <p:nvPr>
            <p:ph type="sldNum" sz="quarter" idx="12"/>
          </p:nvPr>
        </p:nvSpPr>
        <p:spPr/>
        <p:txBody>
          <a:bodyPr/>
          <a:lstStyle/>
          <a:p>
            <a:fld id="{622DCE47-FC19-2F45-8BE7-AF345A809774}" type="slidenum">
              <a:rPr lang="en-US" smtClean="0"/>
              <a:t>‹#›</a:t>
            </a:fld>
            <a:endParaRPr lang="en-US"/>
          </a:p>
        </p:txBody>
      </p:sp>
    </p:spTree>
    <p:extLst>
      <p:ext uri="{BB962C8B-B14F-4D97-AF65-F5344CB8AC3E}">
        <p14:creationId xmlns:p14="http://schemas.microsoft.com/office/powerpoint/2010/main" val="309312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E2433-CEE7-954C-B750-5729D33350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5B13D8-B4E2-7040-91EB-9EA6CE0172C6}"/>
              </a:ext>
            </a:extLst>
          </p:cNvPr>
          <p:cNvSpPr>
            <a:spLocks noGrp="1"/>
          </p:cNvSpPr>
          <p:nvPr>
            <p:ph type="dt" sz="half" idx="10"/>
          </p:nvPr>
        </p:nvSpPr>
        <p:spPr/>
        <p:txBody>
          <a:bodyPr/>
          <a:lstStyle/>
          <a:p>
            <a:fld id="{6568F8BF-E68E-0E44-BB2B-00D655B3182D}" type="datetimeFigureOut">
              <a:rPr lang="en-US" smtClean="0"/>
              <a:t>8/29/18</a:t>
            </a:fld>
            <a:endParaRPr lang="en-US"/>
          </a:p>
        </p:txBody>
      </p:sp>
      <p:sp>
        <p:nvSpPr>
          <p:cNvPr id="4" name="Footer Placeholder 3">
            <a:extLst>
              <a:ext uri="{FF2B5EF4-FFF2-40B4-BE49-F238E27FC236}">
                <a16:creationId xmlns:a16="http://schemas.microsoft.com/office/drawing/2014/main" id="{6B58ED39-C1E5-AD4F-BCE7-8A586C7138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97767A-AFAE-FC48-A00C-A769EECACA86}"/>
              </a:ext>
            </a:extLst>
          </p:cNvPr>
          <p:cNvSpPr>
            <a:spLocks noGrp="1"/>
          </p:cNvSpPr>
          <p:nvPr>
            <p:ph type="sldNum" sz="quarter" idx="12"/>
          </p:nvPr>
        </p:nvSpPr>
        <p:spPr/>
        <p:txBody>
          <a:bodyPr/>
          <a:lstStyle/>
          <a:p>
            <a:fld id="{622DCE47-FC19-2F45-8BE7-AF345A809774}" type="slidenum">
              <a:rPr lang="en-US" smtClean="0"/>
              <a:t>‹#›</a:t>
            </a:fld>
            <a:endParaRPr lang="en-US"/>
          </a:p>
        </p:txBody>
      </p:sp>
    </p:spTree>
    <p:extLst>
      <p:ext uri="{BB962C8B-B14F-4D97-AF65-F5344CB8AC3E}">
        <p14:creationId xmlns:p14="http://schemas.microsoft.com/office/powerpoint/2010/main" val="1540030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E268A8-5E31-CF43-B21C-3ECF69537D7D}"/>
              </a:ext>
            </a:extLst>
          </p:cNvPr>
          <p:cNvSpPr>
            <a:spLocks noGrp="1"/>
          </p:cNvSpPr>
          <p:nvPr>
            <p:ph type="dt" sz="half" idx="10"/>
          </p:nvPr>
        </p:nvSpPr>
        <p:spPr/>
        <p:txBody>
          <a:bodyPr/>
          <a:lstStyle/>
          <a:p>
            <a:fld id="{6568F8BF-E68E-0E44-BB2B-00D655B3182D}" type="datetimeFigureOut">
              <a:rPr lang="en-US" smtClean="0"/>
              <a:t>8/29/18</a:t>
            </a:fld>
            <a:endParaRPr lang="en-US"/>
          </a:p>
        </p:txBody>
      </p:sp>
      <p:sp>
        <p:nvSpPr>
          <p:cNvPr id="3" name="Footer Placeholder 2">
            <a:extLst>
              <a:ext uri="{FF2B5EF4-FFF2-40B4-BE49-F238E27FC236}">
                <a16:creationId xmlns:a16="http://schemas.microsoft.com/office/drawing/2014/main" id="{4B0473E8-9263-BC49-A7C5-FBF2D922F8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FF9A37-2E78-694D-8A47-9965264C8B3A}"/>
              </a:ext>
            </a:extLst>
          </p:cNvPr>
          <p:cNvSpPr>
            <a:spLocks noGrp="1"/>
          </p:cNvSpPr>
          <p:nvPr>
            <p:ph type="sldNum" sz="quarter" idx="12"/>
          </p:nvPr>
        </p:nvSpPr>
        <p:spPr/>
        <p:txBody>
          <a:bodyPr/>
          <a:lstStyle/>
          <a:p>
            <a:fld id="{622DCE47-FC19-2F45-8BE7-AF345A809774}" type="slidenum">
              <a:rPr lang="en-US" smtClean="0"/>
              <a:t>‹#›</a:t>
            </a:fld>
            <a:endParaRPr lang="en-US"/>
          </a:p>
        </p:txBody>
      </p:sp>
    </p:spTree>
    <p:extLst>
      <p:ext uri="{BB962C8B-B14F-4D97-AF65-F5344CB8AC3E}">
        <p14:creationId xmlns:p14="http://schemas.microsoft.com/office/powerpoint/2010/main" val="1006283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D872-B4A0-7342-BB2F-49262AA38C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5AA7D8-544C-B44B-8A27-318E878BEA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9AD6A0-F6B9-5D42-8C05-3872623E0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ED7ADF-14EE-204F-9672-8E12A4C5779D}"/>
              </a:ext>
            </a:extLst>
          </p:cNvPr>
          <p:cNvSpPr>
            <a:spLocks noGrp="1"/>
          </p:cNvSpPr>
          <p:nvPr>
            <p:ph type="dt" sz="half" idx="10"/>
          </p:nvPr>
        </p:nvSpPr>
        <p:spPr/>
        <p:txBody>
          <a:bodyPr/>
          <a:lstStyle/>
          <a:p>
            <a:fld id="{6568F8BF-E68E-0E44-BB2B-00D655B3182D}" type="datetimeFigureOut">
              <a:rPr lang="en-US" smtClean="0"/>
              <a:t>8/29/18</a:t>
            </a:fld>
            <a:endParaRPr lang="en-US"/>
          </a:p>
        </p:txBody>
      </p:sp>
      <p:sp>
        <p:nvSpPr>
          <p:cNvPr id="6" name="Footer Placeholder 5">
            <a:extLst>
              <a:ext uri="{FF2B5EF4-FFF2-40B4-BE49-F238E27FC236}">
                <a16:creationId xmlns:a16="http://schemas.microsoft.com/office/drawing/2014/main" id="{1DB9D90F-AEF8-BB49-A65A-4A11876BE6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59E667-11C7-214E-B4ED-E05D479D354B}"/>
              </a:ext>
            </a:extLst>
          </p:cNvPr>
          <p:cNvSpPr>
            <a:spLocks noGrp="1"/>
          </p:cNvSpPr>
          <p:nvPr>
            <p:ph type="sldNum" sz="quarter" idx="12"/>
          </p:nvPr>
        </p:nvSpPr>
        <p:spPr/>
        <p:txBody>
          <a:bodyPr/>
          <a:lstStyle/>
          <a:p>
            <a:fld id="{622DCE47-FC19-2F45-8BE7-AF345A809774}" type="slidenum">
              <a:rPr lang="en-US" smtClean="0"/>
              <a:t>‹#›</a:t>
            </a:fld>
            <a:endParaRPr lang="en-US"/>
          </a:p>
        </p:txBody>
      </p:sp>
    </p:spTree>
    <p:extLst>
      <p:ext uri="{BB962C8B-B14F-4D97-AF65-F5344CB8AC3E}">
        <p14:creationId xmlns:p14="http://schemas.microsoft.com/office/powerpoint/2010/main" val="2235005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A4DEB-EE8A-4145-85D3-2B10E3C1A0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5A0585-E3B7-E940-B793-23754F50E2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987E29-F38E-C04F-AC1D-1FDBB59AF7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EBA38B-6F3A-2349-9816-DAC0A8B1A77E}"/>
              </a:ext>
            </a:extLst>
          </p:cNvPr>
          <p:cNvSpPr>
            <a:spLocks noGrp="1"/>
          </p:cNvSpPr>
          <p:nvPr>
            <p:ph type="dt" sz="half" idx="10"/>
          </p:nvPr>
        </p:nvSpPr>
        <p:spPr/>
        <p:txBody>
          <a:bodyPr/>
          <a:lstStyle/>
          <a:p>
            <a:fld id="{6568F8BF-E68E-0E44-BB2B-00D655B3182D}" type="datetimeFigureOut">
              <a:rPr lang="en-US" smtClean="0"/>
              <a:t>8/29/18</a:t>
            </a:fld>
            <a:endParaRPr lang="en-US"/>
          </a:p>
        </p:txBody>
      </p:sp>
      <p:sp>
        <p:nvSpPr>
          <p:cNvPr id="6" name="Footer Placeholder 5">
            <a:extLst>
              <a:ext uri="{FF2B5EF4-FFF2-40B4-BE49-F238E27FC236}">
                <a16:creationId xmlns:a16="http://schemas.microsoft.com/office/drawing/2014/main" id="{6573CD39-FBBF-444A-9576-7143534F22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277A43-79BB-7F4C-88FE-A9A383AF2B4E}"/>
              </a:ext>
            </a:extLst>
          </p:cNvPr>
          <p:cNvSpPr>
            <a:spLocks noGrp="1"/>
          </p:cNvSpPr>
          <p:nvPr>
            <p:ph type="sldNum" sz="quarter" idx="12"/>
          </p:nvPr>
        </p:nvSpPr>
        <p:spPr/>
        <p:txBody>
          <a:bodyPr/>
          <a:lstStyle/>
          <a:p>
            <a:fld id="{622DCE47-FC19-2F45-8BE7-AF345A809774}" type="slidenum">
              <a:rPr lang="en-US" smtClean="0"/>
              <a:t>‹#›</a:t>
            </a:fld>
            <a:endParaRPr lang="en-US"/>
          </a:p>
        </p:txBody>
      </p:sp>
    </p:spTree>
    <p:extLst>
      <p:ext uri="{BB962C8B-B14F-4D97-AF65-F5344CB8AC3E}">
        <p14:creationId xmlns:p14="http://schemas.microsoft.com/office/powerpoint/2010/main" val="2926110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B90C16-A9AE-2340-856C-B0DF6A1F7C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4428BD6-3C8D-654C-A743-DBB2B01C32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DDDCF33-DD58-9D4E-BFBB-613B0BE625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68F8BF-E68E-0E44-BB2B-00D655B3182D}" type="datetimeFigureOut">
              <a:rPr lang="en-US" smtClean="0"/>
              <a:t>8/29/18</a:t>
            </a:fld>
            <a:endParaRPr lang="en-US"/>
          </a:p>
        </p:txBody>
      </p:sp>
      <p:sp>
        <p:nvSpPr>
          <p:cNvPr id="5" name="Footer Placeholder 4">
            <a:extLst>
              <a:ext uri="{FF2B5EF4-FFF2-40B4-BE49-F238E27FC236}">
                <a16:creationId xmlns:a16="http://schemas.microsoft.com/office/drawing/2014/main" id="{DB99F557-281A-9949-9F63-32FD6CE807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6C2F0E-2EF7-7340-8AC1-7CC1093820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2DCE47-FC19-2F45-8BE7-AF345A809774}" type="slidenum">
              <a:rPr lang="en-US" smtClean="0"/>
              <a:t>‹#›</a:t>
            </a:fld>
            <a:endParaRPr lang="en-US"/>
          </a:p>
        </p:txBody>
      </p:sp>
      <p:pic>
        <p:nvPicPr>
          <p:cNvPr id="8" name="Picture 7">
            <a:extLst>
              <a:ext uri="{FF2B5EF4-FFF2-40B4-BE49-F238E27FC236}">
                <a16:creationId xmlns:a16="http://schemas.microsoft.com/office/drawing/2014/main" id="{88754D88-3A85-0C4C-82C5-E5BAD8324011}"/>
              </a:ext>
            </a:extLst>
          </p:cNvPr>
          <p:cNvPicPr>
            <a:picLocks noChangeAspect="1"/>
          </p:cNvPicPr>
          <p:nvPr userDrawn="1"/>
        </p:nvPicPr>
        <p:blipFill rotWithShape="1">
          <a:blip r:embed="rId13"/>
          <a:srcRect t="30179" b="30434"/>
          <a:stretch/>
        </p:blipFill>
        <p:spPr>
          <a:xfrm>
            <a:off x="10363200" y="63371"/>
            <a:ext cx="1828800" cy="600246"/>
          </a:xfrm>
          <a:prstGeom prst="rect">
            <a:avLst/>
          </a:prstGeom>
        </p:spPr>
      </p:pic>
    </p:spTree>
    <p:extLst>
      <p:ext uri="{BB962C8B-B14F-4D97-AF65-F5344CB8AC3E}">
        <p14:creationId xmlns:p14="http://schemas.microsoft.com/office/powerpoint/2010/main" val="1927882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4400" b="0" i="0" kern="1200">
          <a:solidFill>
            <a:schemeClr val="tx1"/>
          </a:solidFill>
          <a:latin typeface="DengXian Light" panose="02010600030101010101" pitchFamily="2" charset="-122"/>
          <a:ea typeface="DengXian Light"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DengXian Light" panose="02010600030101010101" pitchFamily="2" charset="-122"/>
          <a:ea typeface="DengXian Light"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DengXian Light" panose="02010600030101010101" pitchFamily="2" charset="-122"/>
          <a:ea typeface="DengXian Light"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DengXian Light" panose="02010600030101010101" pitchFamily="2" charset="-122"/>
          <a:ea typeface="DengXian Light"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engXian Light" panose="02010600030101010101" pitchFamily="2" charset="-122"/>
          <a:ea typeface="DengXian Light"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engXian Light" panose="02010600030101010101" pitchFamily="2" charset="-122"/>
          <a:ea typeface="DengXian Light"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326D8-C652-C447-BB04-0F40DDC75F49}"/>
              </a:ext>
            </a:extLst>
          </p:cNvPr>
          <p:cNvSpPr>
            <a:spLocks noGrp="1"/>
          </p:cNvSpPr>
          <p:nvPr>
            <p:ph type="ctrTitle"/>
          </p:nvPr>
        </p:nvSpPr>
        <p:spPr/>
        <p:txBody>
          <a:bodyPr>
            <a:normAutofit/>
          </a:bodyPr>
          <a:lstStyle/>
          <a:p>
            <a:r>
              <a:rPr lang="ja-JP" altLang="en-US"/>
              <a:t>论文写作的易读性原则</a:t>
            </a:r>
            <a:br>
              <a:rPr lang="en-US" altLang="ja-JP" dirty="0"/>
            </a:br>
            <a:br>
              <a:rPr lang="en-US" altLang="ja-JP" dirty="0"/>
            </a:br>
            <a:r>
              <a:rPr lang="ja-JP" altLang="en-US" sz="3600"/>
              <a:t>案例分析</a:t>
            </a:r>
            <a:r>
              <a:rPr lang="zh-CN" altLang="en-US" sz="3600" dirty="0"/>
              <a:t>：</a:t>
            </a:r>
            <a:r>
              <a:rPr lang="ja-JP" altLang="en-US" sz="3600"/>
              <a:t>基于</a:t>
            </a:r>
            <a:r>
              <a:rPr lang="en-US" sz="3600" dirty="0"/>
              <a:t>Seq2Seq</a:t>
            </a:r>
            <a:r>
              <a:rPr lang="ja-JP" altLang="en-US" sz="3600"/>
              <a:t>的对话数据增广</a:t>
            </a:r>
            <a:endParaRPr lang="ja-JP" altLang="en-US" sz="5400"/>
          </a:p>
        </p:txBody>
      </p:sp>
      <p:sp>
        <p:nvSpPr>
          <p:cNvPr id="3" name="Subtitle 2">
            <a:extLst>
              <a:ext uri="{FF2B5EF4-FFF2-40B4-BE49-F238E27FC236}">
                <a16:creationId xmlns:a16="http://schemas.microsoft.com/office/drawing/2014/main" id="{DE72DFC5-C3C5-B444-8231-D56EE4F91743}"/>
              </a:ext>
            </a:extLst>
          </p:cNvPr>
          <p:cNvSpPr>
            <a:spLocks noGrp="1"/>
          </p:cNvSpPr>
          <p:nvPr>
            <p:ph type="subTitle" idx="1"/>
          </p:nvPr>
        </p:nvSpPr>
        <p:spPr/>
        <p:txBody>
          <a:bodyPr>
            <a:normAutofit/>
          </a:bodyPr>
          <a:lstStyle/>
          <a:p>
            <a:endParaRPr lang="en-US" altLang="ja-JP" dirty="0"/>
          </a:p>
          <a:p>
            <a:pPr algn="r"/>
            <a:r>
              <a:rPr lang="ja-JP" altLang="en-US"/>
              <a:t>报告人</a:t>
            </a:r>
            <a:r>
              <a:rPr lang="zh-CN" altLang="en-US" dirty="0"/>
              <a:t>：</a:t>
            </a:r>
            <a:r>
              <a:rPr lang="ja-JP" altLang="en-US"/>
              <a:t>刘一佳</a:t>
            </a:r>
            <a:endParaRPr lang="en-US" altLang="ja-JP" dirty="0"/>
          </a:p>
          <a:p>
            <a:pPr algn="r"/>
            <a:r>
              <a:rPr lang="ja-JP" altLang="en-US"/>
              <a:t>合作者</a:t>
            </a:r>
            <a:r>
              <a:rPr lang="zh-CN" altLang="en-US" dirty="0"/>
              <a:t>：</a:t>
            </a:r>
            <a:r>
              <a:rPr lang="ja-JP" altLang="en-US"/>
              <a:t>侯宇泰</a:t>
            </a:r>
            <a:r>
              <a:rPr lang="zh-CN" altLang="en-US" dirty="0"/>
              <a:t>、</a:t>
            </a:r>
            <a:r>
              <a:rPr lang="ja-JP" altLang="en-US"/>
              <a:t>车万翔</a:t>
            </a:r>
            <a:r>
              <a:rPr lang="zh-CN" altLang="en-US" dirty="0"/>
              <a:t>、</a:t>
            </a:r>
            <a:r>
              <a:rPr lang="ja-JP" altLang="en-US"/>
              <a:t>刘挺</a:t>
            </a:r>
            <a:endParaRPr lang="en-US" dirty="0"/>
          </a:p>
        </p:txBody>
      </p:sp>
    </p:spTree>
    <p:extLst>
      <p:ext uri="{BB962C8B-B14F-4D97-AF65-F5344CB8AC3E}">
        <p14:creationId xmlns:p14="http://schemas.microsoft.com/office/powerpoint/2010/main" val="3265351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24450-39FB-D446-9CF3-A9CBB19AF72B}"/>
              </a:ext>
            </a:extLst>
          </p:cNvPr>
          <p:cNvSpPr>
            <a:spLocks noGrp="1"/>
          </p:cNvSpPr>
          <p:nvPr>
            <p:ph type="title"/>
          </p:nvPr>
        </p:nvSpPr>
        <p:spPr/>
        <p:txBody>
          <a:bodyPr/>
          <a:lstStyle/>
          <a:p>
            <a:r>
              <a:rPr lang="ja-JP" altLang="en-US"/>
              <a:t>论文写作易读性原则</a:t>
            </a:r>
            <a:endParaRPr lang="en-US" dirty="0"/>
          </a:p>
        </p:txBody>
      </p:sp>
      <p:sp>
        <p:nvSpPr>
          <p:cNvPr id="3" name="Content Placeholder 2">
            <a:extLst>
              <a:ext uri="{FF2B5EF4-FFF2-40B4-BE49-F238E27FC236}">
                <a16:creationId xmlns:a16="http://schemas.microsoft.com/office/drawing/2014/main" id="{6B7C92F9-72BB-864F-86AA-15FC0A558C3F}"/>
              </a:ext>
            </a:extLst>
          </p:cNvPr>
          <p:cNvSpPr>
            <a:spLocks noGrp="1"/>
          </p:cNvSpPr>
          <p:nvPr>
            <p:ph idx="1"/>
          </p:nvPr>
        </p:nvSpPr>
        <p:spPr/>
        <p:txBody>
          <a:bodyPr/>
          <a:lstStyle/>
          <a:p>
            <a:r>
              <a:rPr lang="ja-JP" altLang="en-US"/>
              <a:t>宏观一致性</a:t>
            </a:r>
            <a:r>
              <a:rPr lang="zh-CN" altLang="en-US" dirty="0"/>
              <a:t>：</a:t>
            </a:r>
            <a:r>
              <a:rPr lang="ja-JP" altLang="en-US"/>
              <a:t>文章是围绕同一个主题组织的</a:t>
            </a:r>
            <a:endParaRPr lang="en-US" altLang="ja-JP" dirty="0"/>
          </a:p>
          <a:p>
            <a:r>
              <a:rPr lang="ja-JP" altLang="en-US">
                <a:solidFill>
                  <a:schemeClr val="bg1">
                    <a:lumMod val="65000"/>
                  </a:schemeClr>
                </a:solidFill>
              </a:rPr>
              <a:t>微观一致性</a:t>
            </a:r>
            <a:endParaRPr lang="en-US" altLang="ja-JP" dirty="0">
              <a:solidFill>
                <a:schemeClr val="bg1">
                  <a:lumMod val="65000"/>
                </a:schemeClr>
              </a:solidFill>
            </a:endParaRPr>
          </a:p>
          <a:p>
            <a:r>
              <a:rPr lang="ja-JP" altLang="en-US">
                <a:solidFill>
                  <a:schemeClr val="bg1">
                    <a:lumMod val="65000"/>
                  </a:schemeClr>
                </a:solidFill>
              </a:rPr>
              <a:t>奥卡姆剃刀</a:t>
            </a:r>
            <a:endParaRPr lang="en-US" altLang="ja-JP" dirty="0">
              <a:solidFill>
                <a:schemeClr val="bg1">
                  <a:lumMod val="65000"/>
                </a:schemeClr>
              </a:solidFill>
            </a:endParaRPr>
          </a:p>
          <a:p>
            <a:r>
              <a:rPr lang="ja-JP" altLang="en-US">
                <a:solidFill>
                  <a:schemeClr val="bg1">
                    <a:lumMod val="65000"/>
                  </a:schemeClr>
                </a:solidFill>
              </a:rPr>
              <a:t>建模读者</a:t>
            </a:r>
            <a:endParaRPr lang="en-US" altLang="ja-JP" dirty="0">
              <a:solidFill>
                <a:schemeClr val="bg1">
                  <a:lumMod val="65000"/>
                </a:schemeClr>
              </a:solidFill>
            </a:endParaRPr>
          </a:p>
          <a:p>
            <a:r>
              <a:rPr lang="ja-JP" altLang="en-US">
                <a:solidFill>
                  <a:schemeClr val="bg1">
                    <a:lumMod val="65000"/>
                  </a:schemeClr>
                </a:solidFill>
              </a:rPr>
              <a:t>符合学术共识</a:t>
            </a:r>
            <a:endParaRPr lang="en-US" dirty="0">
              <a:solidFill>
                <a:schemeClr val="bg1">
                  <a:lumMod val="65000"/>
                </a:schemeClr>
              </a:solidFill>
            </a:endParaRPr>
          </a:p>
        </p:txBody>
      </p:sp>
    </p:spTree>
    <p:extLst>
      <p:ext uri="{BB962C8B-B14F-4D97-AF65-F5344CB8AC3E}">
        <p14:creationId xmlns:p14="http://schemas.microsoft.com/office/powerpoint/2010/main" val="959751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F2A2581-FBFD-0440-8746-A370D52FDFD0}"/>
              </a:ext>
            </a:extLst>
          </p:cNvPr>
          <p:cNvSpPr>
            <a:spLocks noGrp="1"/>
          </p:cNvSpPr>
          <p:nvPr>
            <p:ph type="title"/>
          </p:nvPr>
        </p:nvSpPr>
        <p:spPr>
          <a:xfrm>
            <a:off x="150630" y="942261"/>
            <a:ext cx="1257300" cy="5049678"/>
          </a:xfrm>
        </p:spPr>
        <p:txBody>
          <a:bodyPr vert="wordArtVert">
            <a:normAutofit fontScale="90000"/>
          </a:bodyPr>
          <a:lstStyle/>
          <a:p>
            <a:r>
              <a:rPr lang="ja-JP" altLang="en-US"/>
              <a:t>原则</a:t>
            </a:r>
            <a:r>
              <a:rPr lang="zh-CN" altLang="en-US" dirty="0"/>
              <a:t>：</a:t>
            </a:r>
            <a:r>
              <a:rPr lang="ja-JP" altLang="en-US"/>
              <a:t>宏观一致性</a:t>
            </a:r>
            <a:endParaRPr lang="en-US" dirty="0"/>
          </a:p>
        </p:txBody>
      </p:sp>
      <p:cxnSp>
        <p:nvCxnSpPr>
          <p:cNvPr id="5" name="Straight Connector 4">
            <a:extLst>
              <a:ext uri="{FF2B5EF4-FFF2-40B4-BE49-F238E27FC236}">
                <a16:creationId xmlns:a16="http://schemas.microsoft.com/office/drawing/2014/main" id="{F48B6B74-AC0E-1E47-A2B3-BE1398BF807A}"/>
              </a:ext>
            </a:extLst>
          </p:cNvPr>
          <p:cNvCxnSpPr>
            <a:cxnSpLocks/>
          </p:cNvCxnSpPr>
          <p:nvPr/>
        </p:nvCxnSpPr>
        <p:spPr>
          <a:xfrm>
            <a:off x="1407930" y="3467100"/>
            <a:ext cx="99718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083E03A-4475-F444-A9B1-F2FBCAA2A5D7}"/>
              </a:ext>
            </a:extLst>
          </p:cNvPr>
          <p:cNvSpPr txBox="1"/>
          <p:nvPr/>
        </p:nvSpPr>
        <p:spPr>
          <a:xfrm>
            <a:off x="10758668" y="1078998"/>
            <a:ext cx="621067" cy="1401538"/>
          </a:xfrm>
          <a:prstGeom prst="rect">
            <a:avLst/>
          </a:prstGeom>
          <a:noFill/>
        </p:spPr>
        <p:txBody>
          <a:bodyPr vert="wordArtVert" wrap="none" rtlCol="0">
            <a:spAutoFit/>
          </a:bodyPr>
          <a:lstStyle/>
          <a:p>
            <a:r>
              <a:rPr lang="ja-JP" altLang="en-US" sz="2800">
                <a:latin typeface="DengXian" panose="02010600030101010101" pitchFamily="2" charset="-122"/>
                <a:ea typeface="DengXian" panose="02010600030101010101" pitchFamily="2" charset="-122"/>
              </a:rPr>
              <a:t>第一版</a:t>
            </a:r>
            <a:endParaRPr lang="en-US" sz="2800" dirty="0">
              <a:latin typeface="DengXian" panose="02010600030101010101" pitchFamily="2" charset="-122"/>
              <a:ea typeface="DengXian" panose="02010600030101010101" pitchFamily="2" charset="-122"/>
            </a:endParaRPr>
          </a:p>
        </p:txBody>
      </p:sp>
      <p:sp>
        <p:nvSpPr>
          <p:cNvPr id="7" name="TextBox 6">
            <a:extLst>
              <a:ext uri="{FF2B5EF4-FFF2-40B4-BE49-F238E27FC236}">
                <a16:creationId xmlns:a16="http://schemas.microsoft.com/office/drawing/2014/main" id="{C16C5C08-360B-F346-8457-691B41D57D51}"/>
              </a:ext>
            </a:extLst>
          </p:cNvPr>
          <p:cNvSpPr txBox="1"/>
          <p:nvPr/>
        </p:nvSpPr>
        <p:spPr>
          <a:xfrm>
            <a:off x="10758668" y="4479039"/>
            <a:ext cx="621067" cy="1401538"/>
          </a:xfrm>
          <a:prstGeom prst="rect">
            <a:avLst/>
          </a:prstGeom>
          <a:noFill/>
        </p:spPr>
        <p:txBody>
          <a:bodyPr vert="wordArtVert" wrap="none" rtlCol="0">
            <a:spAutoFit/>
          </a:bodyPr>
          <a:lstStyle/>
          <a:p>
            <a:r>
              <a:rPr lang="ja-JP" altLang="en-US" sz="2800">
                <a:latin typeface="DengXian" panose="02010600030101010101" pitchFamily="2" charset="-122"/>
                <a:ea typeface="DengXian" panose="02010600030101010101" pitchFamily="2" charset="-122"/>
              </a:rPr>
              <a:t>最终版</a:t>
            </a:r>
            <a:endParaRPr lang="en-US" sz="2800" dirty="0">
              <a:latin typeface="DengXian" panose="02010600030101010101" pitchFamily="2" charset="-122"/>
              <a:ea typeface="DengXian" panose="02010600030101010101" pitchFamily="2" charset="-122"/>
            </a:endParaRPr>
          </a:p>
        </p:txBody>
      </p:sp>
      <p:sp>
        <p:nvSpPr>
          <p:cNvPr id="8" name="TextBox 7">
            <a:extLst>
              <a:ext uri="{FF2B5EF4-FFF2-40B4-BE49-F238E27FC236}">
                <a16:creationId xmlns:a16="http://schemas.microsoft.com/office/drawing/2014/main" id="{8F3E80E3-C23E-0449-AD91-9954D72D4264}"/>
              </a:ext>
            </a:extLst>
          </p:cNvPr>
          <p:cNvSpPr txBox="1"/>
          <p:nvPr/>
        </p:nvSpPr>
        <p:spPr>
          <a:xfrm>
            <a:off x="1549400" y="165100"/>
            <a:ext cx="9105900" cy="341632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Task-oriented dialogue system</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talk</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about</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task-oriented</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dialogue</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With the increasing demand for task oriented dialogue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talk</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about</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commercial</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systems</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like</a:t>
            </a:r>
            <a:r>
              <a:rPr lang="zh-CN" altLang="en-US" i="1"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api.ai</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However, in the common scenario of building new dialogue system for unfamiliar domains, developer always face the lack of data reflected both in quantity and quality.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talk</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about</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quantity</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and</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quality</a:t>
            </a:r>
            <a:r>
              <a:rPr lang="en-US" altLang="zh-CN" dirty="0">
                <a:latin typeface="Times New Roman" panose="02020603050405020304" pitchFamily="18" charset="0"/>
                <a:cs typeface="Times New Roman" panose="02020603050405020304" pitchFamily="18" charset="0"/>
              </a:rPr>
              <a:t>]</a:t>
            </a:r>
          </a:p>
          <a:p>
            <a:pPr indent="279400"/>
            <a:r>
              <a:rPr lang="en-US" dirty="0">
                <a:latin typeface="Times New Roman" panose="02020603050405020304" pitchFamily="18" charset="0"/>
                <a:cs typeface="Times New Roman" panose="02020603050405020304" pitchFamily="18" charset="0"/>
              </a:rPr>
              <a:t>To solve this, we leverage the idea of data augmentation. In </a:t>
            </a:r>
            <a:r>
              <a:rPr lang="en-US" altLang="zh-CN" dirty="0">
                <a:latin typeface="Times New Roman" panose="02020603050405020304" pitchFamily="18" charset="0"/>
                <a:cs typeface="Times New Roman" panose="02020603050405020304" pitchFamily="18" charset="0"/>
              </a:rPr>
              <a:t>CV</a:t>
            </a:r>
            <a:r>
              <a:rPr lang="en-US" dirty="0">
                <a:latin typeface="Times New Roman" panose="02020603050405020304" pitchFamily="18" charset="0"/>
                <a:cs typeface="Times New Roman" panose="02020603050405020304" pitchFamily="18" charset="0"/>
              </a:rPr>
              <a:t> and speech</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literature</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review,</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CV</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methods</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don’t</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work</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for</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NLP</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Therefore, existing data augmentation methods for NLP generally follow two directions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more</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literature</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review</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However, the prevailing methods do not well introduce domain knowledge of specific tasks, and their effectiveness tends to be limited in the respective tasks.</a:t>
            </a:r>
          </a:p>
          <a:p>
            <a:pPr indent="279400"/>
            <a:r>
              <a:rPr lang="en-US" dirty="0">
                <a:latin typeface="Times New Roman" panose="02020603050405020304" pitchFamily="18" charset="0"/>
                <a:cs typeface="Times New Roman" panose="02020603050405020304" pitchFamily="18" charset="0"/>
              </a:rPr>
              <a:t>To remedy this</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more information should be used to direct data augmentation.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we</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noticed</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they</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can</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be</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naturally</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clustered</a:t>
            </a:r>
            <a:r>
              <a:rPr lang="en-US" altLang="zh-CN" dirty="0">
                <a:latin typeface="Times New Roman" panose="02020603050405020304" pitchFamily="18" charset="0"/>
                <a:cs typeface="Times New Roman" panose="02020603050405020304" pitchFamily="18" charset="0"/>
              </a:rPr>
              <a:t>]But, controllable generation of new data with clustering information, is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difficult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There are mainly 2 challenges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89A39FD-6089-7046-84D1-D14C398E70D8}"/>
              </a:ext>
            </a:extLst>
          </p:cNvPr>
          <p:cNvSpPr txBox="1"/>
          <p:nvPr/>
        </p:nvSpPr>
        <p:spPr>
          <a:xfrm>
            <a:off x="1530349" y="3555709"/>
            <a:ext cx="9105900"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Language understanding (LU) is the initial and essential component in the task-oriented dialogue system pipelin</a:t>
            </a:r>
            <a:r>
              <a:rPr lang="en-US" altLang="zh-CN" dirty="0">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 One challenge in building robust LU is to handle myriad ways in which users express demands.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talk</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about</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new</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domain</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cases</a:t>
            </a:r>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indent="279400"/>
            <a:r>
              <a:rPr lang="en-US" dirty="0">
                <a:latin typeface="Times New Roman" panose="02020603050405020304" pitchFamily="18" charset="0"/>
                <a:cs typeface="Times New Roman" panose="02020603050405020304" pitchFamily="18" charset="0"/>
              </a:rPr>
              <a:t>Data augmentation, which enlarges the size of training data in machine learning systems, is an effective solution to the data insufficiency problem.</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talk</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about</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successful</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cases</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in</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CV,</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speech,</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and</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NLP</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but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less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studied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LU. </a:t>
            </a:r>
            <a:r>
              <a:rPr lang="en-US" altLang="zh-CN" dirty="0" err="1">
                <a:latin typeface="Times New Roman" panose="02020603050405020304" pitchFamily="18" charset="0"/>
                <a:cs typeface="Times New Roman" panose="02020603050405020304" pitchFamily="18" charset="0"/>
              </a:rPr>
              <a:t>Kurata</a:t>
            </a:r>
            <a:r>
              <a:rPr lang="en-US" altLang="zh-CN" dirty="0">
                <a:latin typeface="Times New Roman" panose="02020603050405020304" pitchFamily="18" charset="0"/>
                <a:cs typeface="Times New Roman" panose="02020603050405020304" pitchFamily="18" charset="0"/>
              </a:rPr>
              <a:t> et al. (2016a)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present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a</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data</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driven,</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non-paraphrasing</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method,</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pointed</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it</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doesn’t</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make</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use</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of</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relations</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between</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utterances</a:t>
            </a:r>
            <a:r>
              <a:rPr lang="en-US" altLang="zh-CN" dirty="0">
                <a:latin typeface="Times New Roman" panose="02020603050405020304" pitchFamily="18" charset="0"/>
                <a:cs typeface="Times New Roman" panose="02020603050405020304" pitchFamily="18" charset="0"/>
              </a:rPr>
              <a:t>]</a:t>
            </a:r>
          </a:p>
          <a:p>
            <a:pPr indent="279400"/>
            <a:r>
              <a:rPr lang="en-US" dirty="0">
                <a:latin typeface="Times New Roman" panose="02020603050405020304" pitchFamily="18" charset="0"/>
                <a:cs typeface="Times New Roman" panose="02020603050405020304" pitchFamily="18" charset="0"/>
              </a:rPr>
              <a:t>In this paper, we study the problem of data augmentation for LU and propose a novel data-driven framework that models relations between utterances of the same semantic frame in the training data</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talk</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about</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our</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method</a:t>
            </a:r>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DD91C36C-FA69-DA44-8D28-461A002674B7}"/>
              </a:ext>
            </a:extLst>
          </p:cNvPr>
          <p:cNvSpPr/>
          <p:nvPr/>
        </p:nvSpPr>
        <p:spPr>
          <a:xfrm>
            <a:off x="5334000" y="1329611"/>
            <a:ext cx="1790700" cy="2743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AA19673-299A-5F40-86DC-85333D96E740}"/>
              </a:ext>
            </a:extLst>
          </p:cNvPr>
          <p:cNvSpPr/>
          <p:nvPr/>
        </p:nvSpPr>
        <p:spPr>
          <a:xfrm>
            <a:off x="1586980" y="224711"/>
            <a:ext cx="2883940" cy="2743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EEAFFF-A32F-4441-981C-EA024C30AADF}"/>
              </a:ext>
            </a:extLst>
          </p:cNvPr>
          <p:cNvSpPr/>
          <p:nvPr/>
        </p:nvSpPr>
        <p:spPr>
          <a:xfrm>
            <a:off x="5015247" y="511731"/>
            <a:ext cx="1969770" cy="2743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E7D6613-CCC6-BF41-9A1A-AE01A1EBD4DD}"/>
              </a:ext>
            </a:extLst>
          </p:cNvPr>
          <p:cNvSpPr/>
          <p:nvPr/>
        </p:nvSpPr>
        <p:spPr>
          <a:xfrm>
            <a:off x="5646617" y="1612120"/>
            <a:ext cx="3401568" cy="2743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EF327A-DC2F-6242-B57A-4BC4C29FA453}"/>
              </a:ext>
            </a:extLst>
          </p:cNvPr>
          <p:cNvSpPr/>
          <p:nvPr/>
        </p:nvSpPr>
        <p:spPr>
          <a:xfrm>
            <a:off x="2978986" y="2149436"/>
            <a:ext cx="1790700" cy="2743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35A49A1-A739-3D43-9FB0-9B74080F336D}"/>
              </a:ext>
            </a:extLst>
          </p:cNvPr>
          <p:cNvSpPr/>
          <p:nvPr/>
        </p:nvSpPr>
        <p:spPr>
          <a:xfrm>
            <a:off x="3390582" y="2693505"/>
            <a:ext cx="1627909" cy="2743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A24FE0F-03FF-9349-8F39-3A9609B7F9B4}"/>
              </a:ext>
            </a:extLst>
          </p:cNvPr>
          <p:cNvSpPr/>
          <p:nvPr/>
        </p:nvSpPr>
        <p:spPr>
          <a:xfrm>
            <a:off x="4526234" y="2975954"/>
            <a:ext cx="2621764" cy="2743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F6CBC5E-BE0A-CE4F-817B-5AA6306960A4}"/>
              </a:ext>
            </a:extLst>
          </p:cNvPr>
          <p:cNvCxnSpPr>
            <a:stCxn id="14" idx="3"/>
            <a:endCxn id="15" idx="1"/>
          </p:cNvCxnSpPr>
          <p:nvPr/>
        </p:nvCxnSpPr>
        <p:spPr>
          <a:xfrm>
            <a:off x="4470920" y="361871"/>
            <a:ext cx="544327" cy="287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63ACD65-B1C7-0949-8D7E-CEA9DECB447D}"/>
              </a:ext>
            </a:extLst>
          </p:cNvPr>
          <p:cNvCxnSpPr>
            <a:cxnSpLocks/>
            <a:stCxn id="15" idx="3"/>
            <a:endCxn id="37" idx="1"/>
          </p:cNvCxnSpPr>
          <p:nvPr/>
        </p:nvCxnSpPr>
        <p:spPr>
          <a:xfrm>
            <a:off x="6985017" y="648891"/>
            <a:ext cx="3102012" cy="2623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C8681D-C8A0-1C40-9E7D-D8F9E368715C}"/>
              </a:ext>
            </a:extLst>
          </p:cNvPr>
          <p:cNvCxnSpPr>
            <a:cxnSpLocks/>
            <a:stCxn id="16" idx="2"/>
            <a:endCxn id="17" idx="3"/>
          </p:cNvCxnSpPr>
          <p:nvPr/>
        </p:nvCxnSpPr>
        <p:spPr>
          <a:xfrm flipH="1">
            <a:off x="4769686" y="1886440"/>
            <a:ext cx="2577715" cy="40015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3D360A8-DC5C-AD4E-AD5D-33FD56001E08}"/>
              </a:ext>
            </a:extLst>
          </p:cNvPr>
          <p:cNvCxnSpPr>
            <a:cxnSpLocks/>
            <a:stCxn id="17" idx="2"/>
            <a:endCxn id="18" idx="0"/>
          </p:cNvCxnSpPr>
          <p:nvPr/>
        </p:nvCxnSpPr>
        <p:spPr>
          <a:xfrm>
            <a:off x="3874336" y="2423756"/>
            <a:ext cx="330201" cy="2697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F953E4F-78B9-234D-90DE-4F1FCB8088E4}"/>
              </a:ext>
            </a:extLst>
          </p:cNvPr>
          <p:cNvSpPr/>
          <p:nvPr/>
        </p:nvSpPr>
        <p:spPr>
          <a:xfrm>
            <a:off x="1566079" y="3614698"/>
            <a:ext cx="2883940" cy="2743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9968114-A397-4448-9205-4A63938BC53E}"/>
              </a:ext>
            </a:extLst>
          </p:cNvPr>
          <p:cNvSpPr/>
          <p:nvPr/>
        </p:nvSpPr>
        <p:spPr>
          <a:xfrm>
            <a:off x="3116192" y="3884652"/>
            <a:ext cx="1397342" cy="25097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B6E93F0-B98D-7B4B-8465-2FE186279689}"/>
              </a:ext>
            </a:extLst>
          </p:cNvPr>
          <p:cNvSpPr/>
          <p:nvPr/>
        </p:nvSpPr>
        <p:spPr>
          <a:xfrm>
            <a:off x="1872363" y="4430778"/>
            <a:ext cx="1790700" cy="2743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DBC7D5C-A262-EC44-9CF4-312E7EBE8F20}"/>
              </a:ext>
            </a:extLst>
          </p:cNvPr>
          <p:cNvSpPr/>
          <p:nvPr/>
        </p:nvSpPr>
        <p:spPr>
          <a:xfrm>
            <a:off x="2444024" y="4712550"/>
            <a:ext cx="3838524" cy="2743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4D0CCF-5AC6-7E4E-AEBC-9353D9CA021A}"/>
              </a:ext>
            </a:extLst>
          </p:cNvPr>
          <p:cNvSpPr/>
          <p:nvPr/>
        </p:nvSpPr>
        <p:spPr>
          <a:xfrm>
            <a:off x="1621782" y="1048373"/>
            <a:ext cx="690393" cy="2743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43CEE22-6A65-EB43-9D4C-9EBC08720CC8}"/>
              </a:ext>
            </a:extLst>
          </p:cNvPr>
          <p:cNvSpPr/>
          <p:nvPr/>
        </p:nvSpPr>
        <p:spPr>
          <a:xfrm>
            <a:off x="10087029" y="774053"/>
            <a:ext cx="471548" cy="2743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7B522379-F842-864D-910F-7533D041176E}"/>
              </a:ext>
            </a:extLst>
          </p:cNvPr>
          <p:cNvCxnSpPr>
            <a:cxnSpLocks/>
            <a:stCxn id="36" idx="3"/>
            <a:endCxn id="12" idx="1"/>
          </p:cNvCxnSpPr>
          <p:nvPr/>
        </p:nvCxnSpPr>
        <p:spPr>
          <a:xfrm>
            <a:off x="2312175" y="1185533"/>
            <a:ext cx="3021825" cy="2812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F26F6B3-EEC0-0C4A-B7F5-6854447C6CF2}"/>
              </a:ext>
            </a:extLst>
          </p:cNvPr>
          <p:cNvSpPr/>
          <p:nvPr/>
        </p:nvSpPr>
        <p:spPr>
          <a:xfrm>
            <a:off x="4648240" y="4990964"/>
            <a:ext cx="1969770" cy="2743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77D66C-EA3C-FE45-BF5A-3A5A62D87009}"/>
              </a:ext>
            </a:extLst>
          </p:cNvPr>
          <p:cNvSpPr/>
          <p:nvPr/>
        </p:nvSpPr>
        <p:spPr>
          <a:xfrm>
            <a:off x="5361798" y="5546293"/>
            <a:ext cx="1790700" cy="2743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48AB263-4AD9-E843-AF03-93B60CBBC4CB}"/>
              </a:ext>
            </a:extLst>
          </p:cNvPr>
          <p:cNvSpPr/>
          <p:nvPr/>
        </p:nvSpPr>
        <p:spPr>
          <a:xfrm>
            <a:off x="5606580" y="3256963"/>
            <a:ext cx="1223072" cy="2743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E305D114-6B45-4C4E-9AB7-3D60DDD139D0}"/>
              </a:ext>
            </a:extLst>
          </p:cNvPr>
          <p:cNvCxnSpPr/>
          <p:nvPr/>
        </p:nvCxnSpPr>
        <p:spPr>
          <a:xfrm>
            <a:off x="7621732" y="5265284"/>
            <a:ext cx="105063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7375D58-8DFC-A640-9BA5-23707B07C1B8}"/>
              </a:ext>
            </a:extLst>
          </p:cNvPr>
          <p:cNvCxnSpPr>
            <a:cxnSpLocks/>
          </p:cNvCxnSpPr>
          <p:nvPr/>
        </p:nvCxnSpPr>
        <p:spPr>
          <a:xfrm>
            <a:off x="6032500" y="5546293"/>
            <a:ext cx="1803400" cy="1270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E85E19E-68AE-B74B-9921-1253D772B720}"/>
              </a:ext>
            </a:extLst>
          </p:cNvPr>
          <p:cNvCxnSpPr>
            <a:cxnSpLocks/>
          </p:cNvCxnSpPr>
          <p:nvPr/>
        </p:nvCxnSpPr>
        <p:spPr>
          <a:xfrm>
            <a:off x="3675763" y="6087802"/>
            <a:ext cx="3321954"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B329C2D-545C-7E44-957F-A845AE9CBBE5}"/>
              </a:ext>
            </a:extLst>
          </p:cNvPr>
          <p:cNvCxnSpPr>
            <a:cxnSpLocks/>
            <a:stCxn id="33" idx="2"/>
            <a:endCxn id="35" idx="0"/>
          </p:cNvCxnSpPr>
          <p:nvPr/>
        </p:nvCxnSpPr>
        <p:spPr>
          <a:xfrm>
            <a:off x="3814863" y="4135629"/>
            <a:ext cx="548423" cy="57692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F6D41EC-8A4D-9241-8D8E-25CF96CBD1E6}"/>
              </a:ext>
            </a:extLst>
          </p:cNvPr>
          <p:cNvCxnSpPr>
            <a:cxnSpLocks/>
            <a:stCxn id="43" idx="2"/>
          </p:cNvCxnSpPr>
          <p:nvPr/>
        </p:nvCxnSpPr>
        <p:spPr>
          <a:xfrm>
            <a:off x="5633125" y="5265284"/>
            <a:ext cx="771842" cy="25842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F0349B0-3995-7D46-B6D9-270DC73B6B8E}"/>
              </a:ext>
            </a:extLst>
          </p:cNvPr>
          <p:cNvCxnSpPr>
            <a:cxnSpLocks/>
            <a:stCxn id="43" idx="3"/>
          </p:cNvCxnSpPr>
          <p:nvPr/>
        </p:nvCxnSpPr>
        <p:spPr>
          <a:xfrm>
            <a:off x="6618010" y="5128124"/>
            <a:ext cx="1529040" cy="13716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A23F80F-A6B5-4C4E-A9CD-978ED1D2FFF3}"/>
              </a:ext>
            </a:extLst>
          </p:cNvPr>
          <p:cNvCxnSpPr>
            <a:cxnSpLocks/>
            <a:stCxn id="44" idx="2"/>
          </p:cNvCxnSpPr>
          <p:nvPr/>
        </p:nvCxnSpPr>
        <p:spPr>
          <a:xfrm flipH="1">
            <a:off x="5239379" y="5820613"/>
            <a:ext cx="1017769" cy="26655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781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F5C6C-1BA5-314B-8629-E48F01D12AF9}"/>
              </a:ext>
            </a:extLst>
          </p:cNvPr>
          <p:cNvSpPr>
            <a:spLocks noGrp="1"/>
          </p:cNvSpPr>
          <p:nvPr>
            <p:ph type="title"/>
          </p:nvPr>
        </p:nvSpPr>
        <p:spPr/>
        <p:txBody>
          <a:bodyPr/>
          <a:lstStyle/>
          <a:p>
            <a:r>
              <a:rPr lang="ja-JP" altLang="en-US"/>
              <a:t>原则</a:t>
            </a:r>
            <a:r>
              <a:rPr lang="zh-CN" altLang="en-US" dirty="0"/>
              <a:t>：</a:t>
            </a:r>
            <a:r>
              <a:rPr lang="ja-JP" altLang="en-US"/>
              <a:t>宏观一致性</a:t>
            </a:r>
            <a:endParaRPr lang="en-US" dirty="0"/>
          </a:p>
        </p:txBody>
      </p:sp>
      <p:sp>
        <p:nvSpPr>
          <p:cNvPr id="3" name="Content Placeholder 2">
            <a:extLst>
              <a:ext uri="{FF2B5EF4-FFF2-40B4-BE49-F238E27FC236}">
                <a16:creationId xmlns:a16="http://schemas.microsoft.com/office/drawing/2014/main" id="{7D757DA5-6527-D44E-AEBF-0AAD0D29BBB7}"/>
              </a:ext>
            </a:extLst>
          </p:cNvPr>
          <p:cNvSpPr>
            <a:spLocks noGrp="1"/>
          </p:cNvSpPr>
          <p:nvPr>
            <p:ph idx="1"/>
          </p:nvPr>
        </p:nvSpPr>
        <p:spPr/>
        <p:txBody>
          <a:bodyPr>
            <a:normAutofit/>
          </a:bodyPr>
          <a:lstStyle/>
          <a:p>
            <a:r>
              <a:rPr lang="ja-JP" altLang="en-US"/>
              <a:t>错误的示范</a:t>
            </a:r>
            <a:endParaRPr lang="en-US" altLang="ja-JP" dirty="0"/>
          </a:p>
          <a:p>
            <a:pPr lvl="1"/>
            <a:r>
              <a:rPr lang="zh-CN" altLang="en-US" dirty="0"/>
              <a:t>“</a:t>
            </a:r>
            <a:r>
              <a:rPr lang="ja-JP" altLang="en-US"/>
              <a:t>我们研究了对话系统中的数据库</a:t>
            </a:r>
            <a:r>
              <a:rPr lang="ja-JP" altLang="en-US" u="sng"/>
              <a:t>检索问题</a:t>
            </a:r>
            <a:endParaRPr lang="en-US" altLang="zh-CN" dirty="0"/>
          </a:p>
          <a:p>
            <a:pPr lvl="1"/>
            <a:r>
              <a:rPr lang="zh-CN" altLang="en-US" dirty="0"/>
              <a:t>“</a:t>
            </a:r>
            <a:r>
              <a:rPr lang="en-US" altLang="ja-JP" u="sng" dirty="0"/>
              <a:t>Memory</a:t>
            </a:r>
            <a:r>
              <a:rPr lang="zh-CN" altLang="en-US" u="sng" dirty="0"/>
              <a:t> </a:t>
            </a:r>
            <a:r>
              <a:rPr lang="en-US" altLang="zh-CN" u="sng" dirty="0"/>
              <a:t>Network</a:t>
            </a:r>
            <a:r>
              <a:rPr lang="ja-JP" altLang="en-US"/>
              <a:t>近年取得了比较广泛的应用</a:t>
            </a:r>
            <a:r>
              <a:rPr lang="zh-CN" altLang="en-US" dirty="0"/>
              <a:t>，</a:t>
            </a:r>
            <a:r>
              <a:rPr lang="en-US" altLang="zh-CN" dirty="0"/>
              <a:t>[100</a:t>
            </a:r>
            <a:r>
              <a:rPr lang="ja-JP" altLang="en-US"/>
              <a:t>字描述它如何广泛应用</a:t>
            </a:r>
            <a:r>
              <a:rPr lang="en-US" altLang="zh-CN" dirty="0"/>
              <a:t>]</a:t>
            </a:r>
            <a:r>
              <a:rPr lang="zh-CN" altLang="en-US" dirty="0"/>
              <a:t>，</a:t>
            </a:r>
            <a:r>
              <a:rPr lang="ja-JP" altLang="en-US"/>
              <a:t>我们用它建模数据库检索</a:t>
            </a:r>
            <a:r>
              <a:rPr lang="zh-CN" altLang="en-US" dirty="0"/>
              <a:t>。”</a:t>
            </a:r>
            <a:endParaRPr lang="en-US" altLang="zh-CN" dirty="0"/>
          </a:p>
          <a:p>
            <a:pPr lvl="1"/>
            <a:endParaRPr lang="en-US" dirty="0"/>
          </a:p>
          <a:p>
            <a:r>
              <a:rPr lang="ja-JP" altLang="en-US"/>
              <a:t>比较正确的示范</a:t>
            </a:r>
            <a:endParaRPr lang="en-US" altLang="ja-JP" dirty="0"/>
          </a:p>
          <a:p>
            <a:pPr lvl="1"/>
            <a:r>
              <a:rPr lang="zh-CN" altLang="en-US" dirty="0"/>
              <a:t>“</a:t>
            </a:r>
            <a:r>
              <a:rPr lang="ja-JP" altLang="en-US"/>
              <a:t>我们研究了对话系统中的数据库</a:t>
            </a:r>
            <a:r>
              <a:rPr lang="ja-JP" altLang="en-US" u="sng"/>
              <a:t>检索问题</a:t>
            </a:r>
            <a:endParaRPr lang="en-US" altLang="zh-CN" dirty="0"/>
          </a:p>
          <a:p>
            <a:pPr lvl="1"/>
            <a:r>
              <a:rPr lang="zh-CN" altLang="en-US" dirty="0"/>
              <a:t>“</a:t>
            </a:r>
            <a:r>
              <a:rPr lang="ja-JP" altLang="en-US" u="sng"/>
              <a:t>检索问题</a:t>
            </a:r>
            <a:r>
              <a:rPr lang="ja-JP" altLang="en-US"/>
              <a:t>可以建模为</a:t>
            </a:r>
            <a:r>
              <a:rPr lang="en-US" altLang="zh-CN" u="sng" dirty="0"/>
              <a:t>A</a:t>
            </a:r>
            <a:r>
              <a:rPr lang="ja-JP" altLang="en-US" u="sng"/>
              <a:t>问题</a:t>
            </a:r>
            <a:r>
              <a:rPr lang="zh-CN" altLang="en-US" dirty="0"/>
              <a:t>。</a:t>
            </a:r>
            <a:r>
              <a:rPr lang="en-US" altLang="ja-JP" dirty="0"/>
              <a:t>Memory</a:t>
            </a:r>
            <a:r>
              <a:rPr lang="zh-CN" altLang="en-US" dirty="0"/>
              <a:t> </a:t>
            </a:r>
            <a:r>
              <a:rPr lang="en-US" altLang="zh-CN" dirty="0"/>
              <a:t>Network</a:t>
            </a:r>
            <a:r>
              <a:rPr lang="ja-JP" altLang="en-US"/>
              <a:t>近年在</a:t>
            </a:r>
            <a:r>
              <a:rPr lang="en-US" altLang="ja-JP" u="sng" dirty="0"/>
              <a:t>A</a:t>
            </a:r>
            <a:r>
              <a:rPr lang="ja-JP" altLang="en-US" u="sng"/>
              <a:t>问题</a:t>
            </a:r>
            <a:r>
              <a:rPr lang="ja-JP" altLang="en-US"/>
              <a:t>取得了比较广泛的应用</a:t>
            </a:r>
            <a:r>
              <a:rPr lang="zh-CN" altLang="en-US" dirty="0"/>
              <a:t>，</a:t>
            </a:r>
            <a:r>
              <a:rPr lang="ja-JP" altLang="en-US"/>
              <a:t>我们用它建模数据库检索</a:t>
            </a:r>
            <a:r>
              <a:rPr lang="zh-CN" altLang="en-US" dirty="0"/>
              <a:t>。”</a:t>
            </a:r>
            <a:endParaRPr lang="en-US" altLang="zh-CN" dirty="0"/>
          </a:p>
          <a:p>
            <a:pPr lvl="1"/>
            <a:endParaRPr lang="en-US" dirty="0"/>
          </a:p>
          <a:p>
            <a:endParaRPr lang="en-US" dirty="0"/>
          </a:p>
        </p:txBody>
      </p:sp>
    </p:spTree>
    <p:extLst>
      <p:ext uri="{BB962C8B-B14F-4D97-AF65-F5344CB8AC3E}">
        <p14:creationId xmlns:p14="http://schemas.microsoft.com/office/powerpoint/2010/main" val="1627542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8C50E0-B73E-4547-B133-33E3D5FA0935}"/>
              </a:ext>
            </a:extLst>
          </p:cNvPr>
          <p:cNvPicPr>
            <a:picLocks noChangeAspect="1"/>
          </p:cNvPicPr>
          <p:nvPr/>
        </p:nvPicPr>
        <p:blipFill rotWithShape="1">
          <a:blip r:embed="rId3"/>
          <a:srcRect r="18843"/>
          <a:stretch/>
        </p:blipFill>
        <p:spPr>
          <a:xfrm>
            <a:off x="6738258" y="3183152"/>
            <a:ext cx="5453742" cy="3674852"/>
          </a:xfrm>
          <a:prstGeom prst="rect">
            <a:avLst/>
          </a:prstGeom>
        </p:spPr>
      </p:pic>
      <p:sp>
        <p:nvSpPr>
          <p:cNvPr id="2" name="Title 1">
            <a:extLst>
              <a:ext uri="{FF2B5EF4-FFF2-40B4-BE49-F238E27FC236}">
                <a16:creationId xmlns:a16="http://schemas.microsoft.com/office/drawing/2014/main" id="{4C5F4D3E-92F3-BF4F-A47D-1F74FDF6A5B8}"/>
              </a:ext>
            </a:extLst>
          </p:cNvPr>
          <p:cNvSpPr>
            <a:spLocks noGrp="1"/>
          </p:cNvSpPr>
          <p:nvPr>
            <p:ph type="title"/>
          </p:nvPr>
        </p:nvSpPr>
        <p:spPr/>
        <p:txBody>
          <a:bodyPr/>
          <a:lstStyle/>
          <a:p>
            <a:r>
              <a:rPr lang="ja-JP" altLang="en-US"/>
              <a:t>原则</a:t>
            </a:r>
            <a:r>
              <a:rPr lang="zh-CN" altLang="en-US" dirty="0"/>
              <a:t>：</a:t>
            </a:r>
            <a:r>
              <a:rPr lang="ja-JP" altLang="en-US"/>
              <a:t>宏观一致性</a:t>
            </a:r>
            <a:endParaRPr lang="en-US" dirty="0"/>
          </a:p>
        </p:txBody>
      </p:sp>
      <p:sp>
        <p:nvSpPr>
          <p:cNvPr id="3" name="Content Placeholder 2">
            <a:extLst>
              <a:ext uri="{FF2B5EF4-FFF2-40B4-BE49-F238E27FC236}">
                <a16:creationId xmlns:a16="http://schemas.microsoft.com/office/drawing/2014/main" id="{FC5C02AF-7DFD-184F-A960-FF230CA1897A}"/>
              </a:ext>
            </a:extLst>
          </p:cNvPr>
          <p:cNvSpPr>
            <a:spLocks noGrp="1"/>
          </p:cNvSpPr>
          <p:nvPr>
            <p:ph idx="1"/>
          </p:nvPr>
        </p:nvSpPr>
        <p:spPr/>
        <p:txBody>
          <a:bodyPr/>
          <a:lstStyle/>
          <a:p>
            <a:r>
              <a:rPr lang="ja-JP" altLang="en-US"/>
              <a:t>宏观一致性的表现</a:t>
            </a:r>
            <a:r>
              <a:rPr lang="zh-CN" altLang="en-US" dirty="0"/>
              <a:t>：</a:t>
            </a:r>
            <a:r>
              <a:rPr lang="ja-JP" altLang="en-US"/>
              <a:t>文章是围绕同一个主题组织的</a:t>
            </a:r>
            <a:endParaRPr lang="en-US" altLang="zh-CN" dirty="0"/>
          </a:p>
          <a:p>
            <a:endParaRPr lang="en-US" altLang="ja-JP" dirty="0"/>
          </a:p>
          <a:p>
            <a:r>
              <a:rPr lang="ja-JP" altLang="en-US"/>
              <a:t>提高宏观一致性的方法</a:t>
            </a:r>
            <a:r>
              <a:rPr lang="zh-CN" altLang="en-US" dirty="0"/>
              <a:t>：</a:t>
            </a:r>
            <a:r>
              <a:rPr lang="ja-JP" altLang="en-US" b="1"/>
              <a:t>重复</a:t>
            </a:r>
            <a:endParaRPr lang="en-US" altLang="ja-JP" b="1" dirty="0"/>
          </a:p>
          <a:p>
            <a:pPr lvl="1"/>
            <a:r>
              <a:rPr lang="ja-JP" altLang="en-US"/>
              <a:t>重复不等于复制</a:t>
            </a:r>
            <a:r>
              <a:rPr lang="zh-CN" altLang="en-US" dirty="0"/>
              <a:t>：</a:t>
            </a:r>
            <a:r>
              <a:rPr lang="ja-JP" altLang="en-US"/>
              <a:t>一个主题</a:t>
            </a:r>
            <a:r>
              <a:rPr lang="zh-CN" altLang="en-US" dirty="0"/>
              <a:t>，</a:t>
            </a:r>
            <a:r>
              <a:rPr lang="ja-JP" altLang="en-US"/>
              <a:t>多种角度</a:t>
            </a:r>
            <a:endParaRPr lang="en-US" altLang="zh-CN" dirty="0"/>
          </a:p>
          <a:p>
            <a:endParaRPr lang="en-US" altLang="ja-JP" dirty="0"/>
          </a:p>
          <a:p>
            <a:r>
              <a:rPr lang="ja-JP" altLang="en-US"/>
              <a:t>提高宏观一致性的工具</a:t>
            </a:r>
            <a:r>
              <a:rPr lang="zh-CN" altLang="en-US" dirty="0"/>
              <a:t>：</a:t>
            </a:r>
            <a:r>
              <a:rPr lang="ja-JP" altLang="en-US" b="1"/>
              <a:t>思维导图</a:t>
            </a:r>
            <a:endParaRPr lang="en-US" altLang="ja-JP" b="1" dirty="0"/>
          </a:p>
          <a:p>
            <a:pPr lvl="1"/>
            <a:r>
              <a:rPr lang="zh-CN" altLang="en-US" dirty="0"/>
              <a:t>“</a:t>
            </a:r>
            <a:r>
              <a:rPr lang="ja-JP" altLang="en-US"/>
              <a:t>我的文章的主题是什么</a:t>
            </a:r>
            <a:r>
              <a:rPr lang="zh-CN" altLang="en-US" dirty="0"/>
              <a:t>？”</a:t>
            </a:r>
            <a:endParaRPr lang="en-US" altLang="zh-CN" dirty="0"/>
          </a:p>
          <a:p>
            <a:pPr lvl="1"/>
            <a:r>
              <a:rPr lang="zh-CN" altLang="en-US" dirty="0"/>
              <a:t>“</a:t>
            </a:r>
            <a:r>
              <a:rPr lang="ja-JP" altLang="en-US"/>
              <a:t>我的这段与主题是什么关系</a:t>
            </a:r>
            <a:r>
              <a:rPr lang="zh-CN" altLang="en-US" dirty="0"/>
              <a:t>？”</a:t>
            </a:r>
            <a:endParaRPr lang="en-US" altLang="zh-CN" dirty="0"/>
          </a:p>
          <a:p>
            <a:pPr lvl="1"/>
            <a:endParaRPr lang="en-US" dirty="0"/>
          </a:p>
        </p:txBody>
      </p:sp>
    </p:spTree>
    <p:extLst>
      <p:ext uri="{BB962C8B-B14F-4D97-AF65-F5344CB8AC3E}">
        <p14:creationId xmlns:p14="http://schemas.microsoft.com/office/powerpoint/2010/main" val="4193230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24450-39FB-D446-9CF3-A9CBB19AF72B}"/>
              </a:ext>
            </a:extLst>
          </p:cNvPr>
          <p:cNvSpPr>
            <a:spLocks noGrp="1"/>
          </p:cNvSpPr>
          <p:nvPr>
            <p:ph type="title"/>
          </p:nvPr>
        </p:nvSpPr>
        <p:spPr/>
        <p:txBody>
          <a:bodyPr/>
          <a:lstStyle/>
          <a:p>
            <a:r>
              <a:rPr lang="ja-JP" altLang="en-US"/>
              <a:t>论文写作易读性原则</a:t>
            </a:r>
            <a:endParaRPr lang="en-US" dirty="0"/>
          </a:p>
        </p:txBody>
      </p:sp>
      <p:sp>
        <p:nvSpPr>
          <p:cNvPr id="3" name="Content Placeholder 2">
            <a:extLst>
              <a:ext uri="{FF2B5EF4-FFF2-40B4-BE49-F238E27FC236}">
                <a16:creationId xmlns:a16="http://schemas.microsoft.com/office/drawing/2014/main" id="{6B7C92F9-72BB-864F-86AA-15FC0A558C3F}"/>
              </a:ext>
            </a:extLst>
          </p:cNvPr>
          <p:cNvSpPr>
            <a:spLocks noGrp="1"/>
          </p:cNvSpPr>
          <p:nvPr>
            <p:ph idx="1"/>
          </p:nvPr>
        </p:nvSpPr>
        <p:spPr/>
        <p:txBody>
          <a:bodyPr/>
          <a:lstStyle/>
          <a:p>
            <a:r>
              <a:rPr lang="ja-JP" altLang="en-US">
                <a:solidFill>
                  <a:schemeClr val="bg1">
                    <a:lumMod val="65000"/>
                  </a:schemeClr>
                </a:solidFill>
              </a:rPr>
              <a:t>宏观一致性</a:t>
            </a:r>
            <a:endParaRPr lang="en-US" altLang="ja-JP" dirty="0">
              <a:solidFill>
                <a:schemeClr val="bg1">
                  <a:lumMod val="65000"/>
                </a:schemeClr>
              </a:solidFill>
            </a:endParaRPr>
          </a:p>
          <a:p>
            <a:r>
              <a:rPr lang="ja-JP" altLang="en-US"/>
              <a:t>微观一致性</a:t>
            </a:r>
            <a:r>
              <a:rPr lang="zh-CN" altLang="en-US" dirty="0"/>
              <a:t>：</a:t>
            </a:r>
            <a:r>
              <a:rPr lang="ja-JP" altLang="en-US"/>
              <a:t>细节</a:t>
            </a:r>
            <a:endParaRPr lang="en-US" altLang="ja-JP" dirty="0"/>
          </a:p>
          <a:p>
            <a:r>
              <a:rPr lang="ja-JP" altLang="en-US">
                <a:solidFill>
                  <a:schemeClr val="bg1">
                    <a:lumMod val="65000"/>
                  </a:schemeClr>
                </a:solidFill>
              </a:rPr>
              <a:t>奥卡姆剃刀</a:t>
            </a:r>
            <a:endParaRPr lang="en-US" altLang="ja-JP" dirty="0">
              <a:solidFill>
                <a:schemeClr val="bg1">
                  <a:lumMod val="65000"/>
                </a:schemeClr>
              </a:solidFill>
            </a:endParaRPr>
          </a:p>
          <a:p>
            <a:r>
              <a:rPr lang="ja-JP" altLang="en-US">
                <a:solidFill>
                  <a:schemeClr val="bg1">
                    <a:lumMod val="65000"/>
                  </a:schemeClr>
                </a:solidFill>
              </a:rPr>
              <a:t>建模读者</a:t>
            </a:r>
            <a:endParaRPr lang="en-US" altLang="ja-JP" dirty="0">
              <a:solidFill>
                <a:schemeClr val="bg1">
                  <a:lumMod val="65000"/>
                </a:schemeClr>
              </a:solidFill>
            </a:endParaRPr>
          </a:p>
          <a:p>
            <a:r>
              <a:rPr lang="ja-JP" altLang="en-US">
                <a:solidFill>
                  <a:schemeClr val="bg1">
                    <a:lumMod val="65000"/>
                  </a:schemeClr>
                </a:solidFill>
              </a:rPr>
              <a:t>符合学术共识</a:t>
            </a:r>
            <a:endParaRPr lang="en-US" dirty="0">
              <a:solidFill>
                <a:schemeClr val="bg1">
                  <a:lumMod val="65000"/>
                </a:schemeClr>
              </a:solidFill>
            </a:endParaRPr>
          </a:p>
        </p:txBody>
      </p:sp>
    </p:spTree>
    <p:extLst>
      <p:ext uri="{BB962C8B-B14F-4D97-AF65-F5344CB8AC3E}">
        <p14:creationId xmlns:p14="http://schemas.microsoft.com/office/powerpoint/2010/main" val="343157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3C32E-5C6E-114C-A047-94677D5B242D}"/>
              </a:ext>
            </a:extLst>
          </p:cNvPr>
          <p:cNvSpPr>
            <a:spLocks noGrp="1"/>
          </p:cNvSpPr>
          <p:nvPr>
            <p:ph type="title"/>
          </p:nvPr>
        </p:nvSpPr>
        <p:spPr/>
        <p:txBody>
          <a:bodyPr/>
          <a:lstStyle/>
          <a:p>
            <a:r>
              <a:rPr lang="ja-JP" altLang="en-US"/>
              <a:t>原则</a:t>
            </a:r>
            <a:r>
              <a:rPr lang="zh-CN" altLang="en-US" dirty="0"/>
              <a:t>：</a:t>
            </a:r>
            <a:r>
              <a:rPr lang="ja-JP" altLang="en-US"/>
              <a:t>微观一致性</a:t>
            </a:r>
            <a:endParaRPr lang="en-US" dirty="0"/>
          </a:p>
        </p:txBody>
      </p:sp>
      <p:grpSp>
        <p:nvGrpSpPr>
          <p:cNvPr id="12" name="Group 11">
            <a:extLst>
              <a:ext uri="{FF2B5EF4-FFF2-40B4-BE49-F238E27FC236}">
                <a16:creationId xmlns:a16="http://schemas.microsoft.com/office/drawing/2014/main" id="{E4554790-C488-0240-B92E-6E0C03D23005}"/>
              </a:ext>
            </a:extLst>
          </p:cNvPr>
          <p:cNvGrpSpPr/>
          <p:nvPr/>
        </p:nvGrpSpPr>
        <p:grpSpPr>
          <a:xfrm>
            <a:off x="838200" y="2623002"/>
            <a:ext cx="4756954" cy="2994025"/>
            <a:chOff x="3585082" y="1931988"/>
            <a:chExt cx="4756954" cy="2994025"/>
          </a:xfrm>
        </p:grpSpPr>
        <p:grpSp>
          <p:nvGrpSpPr>
            <p:cNvPr id="20" name="Group 19">
              <a:extLst>
                <a:ext uri="{FF2B5EF4-FFF2-40B4-BE49-F238E27FC236}">
                  <a16:creationId xmlns:a16="http://schemas.microsoft.com/office/drawing/2014/main" id="{291A7169-AE38-4644-97FD-78BBE9CBADA4}"/>
                </a:ext>
              </a:extLst>
            </p:cNvPr>
            <p:cNvGrpSpPr/>
            <p:nvPr/>
          </p:nvGrpSpPr>
          <p:grpSpPr>
            <a:xfrm>
              <a:off x="3585082" y="1931988"/>
              <a:ext cx="4756954" cy="2994025"/>
              <a:chOff x="298450" y="1931988"/>
              <a:chExt cx="4756954" cy="2994025"/>
            </a:xfrm>
          </p:grpSpPr>
          <p:pic>
            <p:nvPicPr>
              <p:cNvPr id="4" name="Picture 3">
                <a:extLst>
                  <a:ext uri="{FF2B5EF4-FFF2-40B4-BE49-F238E27FC236}">
                    <a16:creationId xmlns:a16="http://schemas.microsoft.com/office/drawing/2014/main" id="{EC8FBD8C-652E-B240-8498-EC7AACCE0E74}"/>
                  </a:ext>
                </a:extLst>
              </p:cNvPr>
              <p:cNvPicPr>
                <a:picLocks noChangeAspect="1"/>
              </p:cNvPicPr>
              <p:nvPr/>
            </p:nvPicPr>
            <p:blipFill>
              <a:blip r:embed="rId3"/>
              <a:stretch>
                <a:fillRect/>
              </a:stretch>
            </p:blipFill>
            <p:spPr>
              <a:xfrm>
                <a:off x="298450" y="1931988"/>
                <a:ext cx="4756954" cy="2994025"/>
              </a:xfrm>
              <a:prstGeom prst="rect">
                <a:avLst/>
              </a:prstGeom>
            </p:spPr>
          </p:pic>
          <p:sp>
            <p:nvSpPr>
              <p:cNvPr id="18" name="Rectangle 17">
                <a:extLst>
                  <a:ext uri="{FF2B5EF4-FFF2-40B4-BE49-F238E27FC236}">
                    <a16:creationId xmlns:a16="http://schemas.microsoft.com/office/drawing/2014/main" id="{4FFA71D8-3886-1346-8194-54D97D474BCE}"/>
                  </a:ext>
                </a:extLst>
              </p:cNvPr>
              <p:cNvSpPr/>
              <p:nvPr/>
            </p:nvSpPr>
            <p:spPr>
              <a:xfrm>
                <a:off x="4279900" y="1931988"/>
                <a:ext cx="635000" cy="35401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1C670DE-BE1F-174D-AD5F-8B45791948F0}"/>
                  </a:ext>
                </a:extLst>
              </p:cNvPr>
              <p:cNvSpPr/>
              <p:nvPr/>
            </p:nvSpPr>
            <p:spPr>
              <a:xfrm>
                <a:off x="4279900" y="2922588"/>
                <a:ext cx="635000" cy="35401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27EED0B4-2F3E-C544-9305-754078FD28C0}"/>
                </a:ext>
              </a:extLst>
            </p:cNvPr>
            <p:cNvSpPr/>
            <p:nvPr/>
          </p:nvSpPr>
          <p:spPr>
            <a:xfrm>
              <a:off x="4257992" y="4095638"/>
              <a:ext cx="3117220" cy="635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latin typeface="DengXian Light" panose="02010600030101010101" pitchFamily="2" charset="-122"/>
                  <a:ea typeface="DengXian Light" panose="02010600030101010101" pitchFamily="2" charset="-122"/>
                </a:rPr>
                <a:t>格式不一致</a:t>
              </a:r>
              <a:endParaRPr lang="en-US" dirty="0">
                <a:latin typeface="DengXian Light" panose="02010600030101010101" pitchFamily="2" charset="-122"/>
                <a:ea typeface="DengXian Light" panose="02010600030101010101" pitchFamily="2" charset="-122"/>
              </a:endParaRPr>
            </a:p>
          </p:txBody>
        </p:sp>
        <p:cxnSp>
          <p:nvCxnSpPr>
            <p:cNvPr id="22" name="Straight Arrow Connector 21">
              <a:extLst>
                <a:ext uri="{FF2B5EF4-FFF2-40B4-BE49-F238E27FC236}">
                  <a16:creationId xmlns:a16="http://schemas.microsoft.com/office/drawing/2014/main" id="{419D59A0-13BB-9547-9D59-126F9D04AEB4}"/>
                </a:ext>
              </a:extLst>
            </p:cNvPr>
            <p:cNvCxnSpPr>
              <a:cxnSpLocks/>
              <a:stCxn id="21" idx="0"/>
              <a:endCxn id="18" idx="2"/>
            </p:cNvCxnSpPr>
            <p:nvPr/>
          </p:nvCxnSpPr>
          <p:spPr>
            <a:xfrm flipV="1">
              <a:off x="5816602" y="2286000"/>
              <a:ext cx="2067430" cy="18096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7CE5614-0BE1-624B-A528-3D309DEEDBBB}"/>
                </a:ext>
              </a:extLst>
            </p:cNvPr>
            <p:cNvCxnSpPr>
              <a:cxnSpLocks/>
              <a:stCxn id="21" idx="0"/>
              <a:endCxn id="19" idx="2"/>
            </p:cNvCxnSpPr>
            <p:nvPr/>
          </p:nvCxnSpPr>
          <p:spPr>
            <a:xfrm flipV="1">
              <a:off x="5816602" y="3276600"/>
              <a:ext cx="2067430" cy="8190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B21A960B-FEAC-C14F-B0DD-753C9AAAB9AF}"/>
              </a:ext>
            </a:extLst>
          </p:cNvPr>
          <p:cNvGrpSpPr/>
          <p:nvPr/>
        </p:nvGrpSpPr>
        <p:grpSpPr>
          <a:xfrm>
            <a:off x="6514469" y="1964642"/>
            <a:ext cx="4839331" cy="4310743"/>
            <a:chOff x="-1198059" y="1931987"/>
            <a:chExt cx="4839331" cy="4310743"/>
          </a:xfrm>
        </p:grpSpPr>
        <p:pic>
          <p:nvPicPr>
            <p:cNvPr id="13" name="Picture 12">
              <a:extLst>
                <a:ext uri="{FF2B5EF4-FFF2-40B4-BE49-F238E27FC236}">
                  <a16:creationId xmlns:a16="http://schemas.microsoft.com/office/drawing/2014/main" id="{2989951D-1F30-2445-BF56-F2542CA212D0}"/>
                </a:ext>
              </a:extLst>
            </p:cNvPr>
            <p:cNvPicPr>
              <a:picLocks noChangeAspect="1"/>
            </p:cNvPicPr>
            <p:nvPr/>
          </p:nvPicPr>
          <p:blipFill>
            <a:blip r:embed="rId4"/>
            <a:stretch>
              <a:fillRect/>
            </a:stretch>
          </p:blipFill>
          <p:spPr>
            <a:xfrm>
              <a:off x="220047" y="1931987"/>
              <a:ext cx="3421225" cy="4310743"/>
            </a:xfrm>
            <a:prstGeom prst="rect">
              <a:avLst/>
            </a:prstGeom>
          </p:spPr>
        </p:pic>
        <p:sp>
          <p:nvSpPr>
            <p:cNvPr id="23" name="Rectangle 22">
              <a:extLst>
                <a:ext uri="{FF2B5EF4-FFF2-40B4-BE49-F238E27FC236}">
                  <a16:creationId xmlns:a16="http://schemas.microsoft.com/office/drawing/2014/main" id="{2A0C76AB-E16A-AD48-BD86-2FA4990D66F4}"/>
                </a:ext>
              </a:extLst>
            </p:cNvPr>
            <p:cNvSpPr/>
            <p:nvPr/>
          </p:nvSpPr>
          <p:spPr>
            <a:xfrm>
              <a:off x="-1198059" y="3953158"/>
              <a:ext cx="3117220" cy="635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latin typeface="DengXian Light" panose="02010600030101010101" pitchFamily="2" charset="-122"/>
                  <a:ea typeface="DengXian Light" panose="02010600030101010101" pitchFamily="2" charset="-122"/>
                </a:rPr>
                <a:t>不一致会带来关注</a:t>
              </a:r>
              <a:endParaRPr lang="en-US" dirty="0">
                <a:latin typeface="DengXian Light" panose="02010600030101010101" pitchFamily="2" charset="-122"/>
                <a:ea typeface="DengXian Light" panose="02010600030101010101" pitchFamily="2" charset="-122"/>
              </a:endParaRPr>
            </a:p>
          </p:txBody>
        </p:sp>
      </p:grpSp>
    </p:spTree>
    <p:extLst>
      <p:ext uri="{BB962C8B-B14F-4D97-AF65-F5344CB8AC3E}">
        <p14:creationId xmlns:p14="http://schemas.microsoft.com/office/powerpoint/2010/main" val="2005404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C5402-5694-2748-9E3D-9565BC2E4C29}"/>
              </a:ext>
            </a:extLst>
          </p:cNvPr>
          <p:cNvSpPr>
            <a:spLocks noGrp="1"/>
          </p:cNvSpPr>
          <p:nvPr>
            <p:ph type="title"/>
          </p:nvPr>
        </p:nvSpPr>
        <p:spPr/>
        <p:txBody>
          <a:bodyPr/>
          <a:lstStyle/>
          <a:p>
            <a:r>
              <a:rPr lang="ja-JP" altLang="en-US"/>
              <a:t>原则</a:t>
            </a:r>
            <a:r>
              <a:rPr lang="zh-CN" altLang="en-US" dirty="0"/>
              <a:t>：</a:t>
            </a:r>
            <a:r>
              <a:rPr lang="ja-JP" altLang="en-US"/>
              <a:t>微观一致性</a:t>
            </a:r>
            <a:endParaRPr lang="en-US" dirty="0"/>
          </a:p>
        </p:txBody>
      </p:sp>
      <p:sp>
        <p:nvSpPr>
          <p:cNvPr id="3" name="Content Placeholder 2">
            <a:extLst>
              <a:ext uri="{FF2B5EF4-FFF2-40B4-BE49-F238E27FC236}">
                <a16:creationId xmlns:a16="http://schemas.microsoft.com/office/drawing/2014/main" id="{1ABE1330-9C9B-F442-98F2-5A19AAFA286B}"/>
              </a:ext>
            </a:extLst>
          </p:cNvPr>
          <p:cNvSpPr>
            <a:spLocks noGrp="1"/>
          </p:cNvSpPr>
          <p:nvPr>
            <p:ph idx="1"/>
          </p:nvPr>
        </p:nvSpPr>
        <p:spPr/>
        <p:txBody>
          <a:bodyPr/>
          <a:lstStyle/>
          <a:p>
            <a:r>
              <a:rPr lang="ja-JP" altLang="en-US"/>
              <a:t>微观一致性的表现</a:t>
            </a:r>
            <a:endParaRPr lang="en-US" altLang="ja-JP" dirty="0"/>
          </a:p>
          <a:p>
            <a:pPr lvl="1"/>
            <a:r>
              <a:rPr lang="ja-JP" altLang="en-US"/>
              <a:t>句子主从句主语保持一致</a:t>
            </a:r>
            <a:endParaRPr lang="en-US" altLang="ja-JP" dirty="0"/>
          </a:p>
          <a:p>
            <a:pPr lvl="1"/>
            <a:r>
              <a:rPr lang="ja-JP" altLang="en-US"/>
              <a:t>段落各句主语尽量一致</a:t>
            </a:r>
            <a:endParaRPr lang="en-US" altLang="ja-JP" dirty="0"/>
          </a:p>
          <a:p>
            <a:pPr lvl="1"/>
            <a:r>
              <a:rPr lang="ja-JP" altLang="en-US"/>
              <a:t>使用相同的专有名词</a:t>
            </a:r>
            <a:r>
              <a:rPr lang="zh-CN" altLang="en-US" dirty="0"/>
              <a:t>，</a:t>
            </a:r>
            <a:r>
              <a:rPr lang="ja-JP" altLang="en-US"/>
              <a:t>符号指代相同的事物</a:t>
            </a:r>
            <a:endParaRPr lang="en-US" altLang="ja-JP" dirty="0"/>
          </a:p>
          <a:p>
            <a:pPr lvl="1"/>
            <a:r>
              <a:rPr lang="ja-JP" altLang="en-US"/>
              <a:t>小数点位数</a:t>
            </a:r>
            <a:r>
              <a:rPr lang="zh-CN" altLang="en-US" dirty="0"/>
              <a:t>，</a:t>
            </a:r>
            <a:r>
              <a:rPr lang="ja-JP" altLang="en-US"/>
              <a:t>表格的居中方式</a:t>
            </a:r>
            <a:r>
              <a:rPr lang="zh-CN" altLang="en-US" dirty="0"/>
              <a:t>，</a:t>
            </a:r>
            <a:r>
              <a:rPr lang="ja-JP" altLang="en-US"/>
              <a:t>图片位置</a:t>
            </a:r>
            <a:endParaRPr lang="en-US" altLang="ja-JP" dirty="0"/>
          </a:p>
          <a:p>
            <a:endParaRPr lang="en-US" altLang="ja-JP" dirty="0"/>
          </a:p>
          <a:p>
            <a:r>
              <a:rPr lang="ja-JP" altLang="en-US"/>
              <a:t>提高微观一致性的方法</a:t>
            </a:r>
            <a:endParaRPr lang="en-US" altLang="zh-CN" dirty="0"/>
          </a:p>
          <a:p>
            <a:pPr lvl="1"/>
            <a:r>
              <a:rPr lang="ja-JP" altLang="en-US"/>
              <a:t>多轮修改</a:t>
            </a:r>
            <a:endParaRPr lang="en-US" altLang="zh-CN" dirty="0"/>
          </a:p>
          <a:p>
            <a:pPr lvl="1"/>
            <a:r>
              <a:rPr lang="ja-JP" altLang="en-US"/>
              <a:t>找其他人</a:t>
            </a:r>
            <a:r>
              <a:rPr lang="en-US" altLang="ja-JP" dirty="0"/>
              <a:t>proofreading</a:t>
            </a:r>
          </a:p>
          <a:p>
            <a:pPr lvl="1"/>
            <a:r>
              <a:rPr lang="ja-JP" altLang="en-US"/>
              <a:t>形成习惯</a:t>
            </a:r>
            <a:endParaRPr lang="en-US" dirty="0"/>
          </a:p>
        </p:txBody>
      </p:sp>
    </p:spTree>
    <p:extLst>
      <p:ext uri="{BB962C8B-B14F-4D97-AF65-F5344CB8AC3E}">
        <p14:creationId xmlns:p14="http://schemas.microsoft.com/office/powerpoint/2010/main" val="1189366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24450-39FB-D446-9CF3-A9CBB19AF72B}"/>
              </a:ext>
            </a:extLst>
          </p:cNvPr>
          <p:cNvSpPr>
            <a:spLocks noGrp="1"/>
          </p:cNvSpPr>
          <p:nvPr>
            <p:ph type="title"/>
          </p:nvPr>
        </p:nvSpPr>
        <p:spPr/>
        <p:txBody>
          <a:bodyPr/>
          <a:lstStyle/>
          <a:p>
            <a:r>
              <a:rPr lang="ja-JP" altLang="en-US"/>
              <a:t>论文写作易读性原则</a:t>
            </a:r>
            <a:endParaRPr lang="en-US" dirty="0"/>
          </a:p>
        </p:txBody>
      </p:sp>
      <p:sp>
        <p:nvSpPr>
          <p:cNvPr id="3" name="Content Placeholder 2">
            <a:extLst>
              <a:ext uri="{FF2B5EF4-FFF2-40B4-BE49-F238E27FC236}">
                <a16:creationId xmlns:a16="http://schemas.microsoft.com/office/drawing/2014/main" id="{6B7C92F9-72BB-864F-86AA-15FC0A558C3F}"/>
              </a:ext>
            </a:extLst>
          </p:cNvPr>
          <p:cNvSpPr>
            <a:spLocks noGrp="1"/>
          </p:cNvSpPr>
          <p:nvPr>
            <p:ph idx="1"/>
          </p:nvPr>
        </p:nvSpPr>
        <p:spPr/>
        <p:txBody>
          <a:bodyPr/>
          <a:lstStyle/>
          <a:p>
            <a:r>
              <a:rPr lang="ja-JP" altLang="en-US">
                <a:solidFill>
                  <a:schemeClr val="bg1">
                    <a:lumMod val="65000"/>
                  </a:schemeClr>
                </a:solidFill>
              </a:rPr>
              <a:t>宏观一致性</a:t>
            </a:r>
            <a:endParaRPr lang="en-US" altLang="ja-JP" dirty="0">
              <a:solidFill>
                <a:schemeClr val="bg1">
                  <a:lumMod val="65000"/>
                </a:schemeClr>
              </a:solidFill>
            </a:endParaRPr>
          </a:p>
          <a:p>
            <a:r>
              <a:rPr lang="ja-JP" altLang="en-US">
                <a:solidFill>
                  <a:schemeClr val="bg1">
                    <a:lumMod val="65000"/>
                  </a:schemeClr>
                </a:solidFill>
              </a:rPr>
              <a:t>微观一致性</a:t>
            </a:r>
            <a:endParaRPr lang="en-US" altLang="ja-JP" dirty="0">
              <a:solidFill>
                <a:schemeClr val="bg1">
                  <a:lumMod val="65000"/>
                </a:schemeClr>
              </a:solidFill>
            </a:endParaRPr>
          </a:p>
          <a:p>
            <a:r>
              <a:rPr lang="ja-JP" altLang="en-US"/>
              <a:t>奥卡姆剃刀</a:t>
            </a:r>
            <a:r>
              <a:rPr lang="zh-CN" altLang="en-US" dirty="0"/>
              <a:t>：</a:t>
            </a:r>
            <a:r>
              <a:rPr lang="ja-JP" altLang="en-US">
                <a:cs typeface="Times New Roman" panose="02020603050405020304" pitchFamily="18" charset="0"/>
              </a:rPr>
              <a:t>文章是用最简单的方式写作的</a:t>
            </a:r>
            <a:endParaRPr lang="en-US" altLang="ja-JP" dirty="0"/>
          </a:p>
          <a:p>
            <a:r>
              <a:rPr lang="ja-JP" altLang="en-US">
                <a:solidFill>
                  <a:schemeClr val="bg1">
                    <a:lumMod val="65000"/>
                  </a:schemeClr>
                </a:solidFill>
              </a:rPr>
              <a:t>建模读者</a:t>
            </a:r>
            <a:endParaRPr lang="en-US" altLang="ja-JP" dirty="0">
              <a:solidFill>
                <a:schemeClr val="bg1">
                  <a:lumMod val="65000"/>
                </a:schemeClr>
              </a:solidFill>
            </a:endParaRPr>
          </a:p>
          <a:p>
            <a:r>
              <a:rPr lang="ja-JP" altLang="en-US">
                <a:solidFill>
                  <a:schemeClr val="bg1">
                    <a:lumMod val="65000"/>
                  </a:schemeClr>
                </a:solidFill>
              </a:rPr>
              <a:t>符合学术共识</a:t>
            </a:r>
            <a:endParaRPr lang="en-US" dirty="0">
              <a:solidFill>
                <a:schemeClr val="bg1">
                  <a:lumMod val="65000"/>
                </a:schemeClr>
              </a:solidFill>
            </a:endParaRPr>
          </a:p>
        </p:txBody>
      </p:sp>
    </p:spTree>
    <p:extLst>
      <p:ext uri="{BB962C8B-B14F-4D97-AF65-F5344CB8AC3E}">
        <p14:creationId xmlns:p14="http://schemas.microsoft.com/office/powerpoint/2010/main" val="769955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9B9D4-B1FD-0F4F-90A7-CFCA11317C7F}"/>
              </a:ext>
            </a:extLst>
          </p:cNvPr>
          <p:cNvSpPr>
            <a:spLocks noGrp="1"/>
          </p:cNvSpPr>
          <p:nvPr>
            <p:ph type="title"/>
          </p:nvPr>
        </p:nvSpPr>
        <p:spPr/>
        <p:txBody>
          <a:bodyPr/>
          <a:lstStyle/>
          <a:p>
            <a:r>
              <a:rPr lang="ja-JP" altLang="en-US"/>
              <a:t>原则</a:t>
            </a:r>
            <a:r>
              <a:rPr lang="zh-CN" altLang="en-US" dirty="0"/>
              <a:t>：</a:t>
            </a:r>
            <a:r>
              <a:rPr lang="ja-JP" altLang="en-US"/>
              <a:t>奥卡姆剃刀</a:t>
            </a:r>
            <a:endParaRPr lang="en-US" dirty="0"/>
          </a:p>
        </p:txBody>
      </p:sp>
      <p:sp>
        <p:nvSpPr>
          <p:cNvPr id="3" name="Content Placeholder 2">
            <a:extLst>
              <a:ext uri="{FF2B5EF4-FFF2-40B4-BE49-F238E27FC236}">
                <a16:creationId xmlns:a16="http://schemas.microsoft.com/office/drawing/2014/main" id="{AE5C1968-955B-C146-B630-97966BBD97D8}"/>
              </a:ext>
            </a:extLst>
          </p:cNvPr>
          <p:cNvSpPr>
            <a:spLocks noGrp="1"/>
          </p:cNvSpPr>
          <p:nvPr>
            <p:ph idx="1"/>
          </p:nvPr>
        </p:nvSpPr>
        <p:spPr/>
        <p:txBody>
          <a:bodyPr/>
          <a:lstStyle/>
          <a:p>
            <a:r>
              <a:rPr lang="ja-JP" altLang="en-US"/>
              <a:t>错误的示范</a:t>
            </a:r>
            <a:endParaRPr lang="en-US" dirty="0"/>
          </a:p>
        </p:txBody>
      </p:sp>
      <p:pic>
        <p:nvPicPr>
          <p:cNvPr id="4" name="Picture 3">
            <a:extLst>
              <a:ext uri="{FF2B5EF4-FFF2-40B4-BE49-F238E27FC236}">
                <a16:creationId xmlns:a16="http://schemas.microsoft.com/office/drawing/2014/main" id="{C419AF2E-ACCB-C841-842F-E9CE2FF93F26}"/>
              </a:ext>
            </a:extLst>
          </p:cNvPr>
          <p:cNvPicPr>
            <a:picLocks noChangeAspect="1"/>
          </p:cNvPicPr>
          <p:nvPr/>
        </p:nvPicPr>
        <p:blipFill>
          <a:blip r:embed="rId2"/>
          <a:stretch>
            <a:fillRect/>
          </a:stretch>
        </p:blipFill>
        <p:spPr>
          <a:xfrm>
            <a:off x="2571750" y="2559050"/>
            <a:ext cx="7048500" cy="1892300"/>
          </a:xfrm>
          <a:prstGeom prst="rect">
            <a:avLst/>
          </a:prstGeom>
        </p:spPr>
      </p:pic>
      <p:pic>
        <p:nvPicPr>
          <p:cNvPr id="5" name="Picture 4">
            <a:extLst>
              <a:ext uri="{FF2B5EF4-FFF2-40B4-BE49-F238E27FC236}">
                <a16:creationId xmlns:a16="http://schemas.microsoft.com/office/drawing/2014/main" id="{335AE7A3-4056-3647-A236-BAB34CEB27F7}"/>
              </a:ext>
            </a:extLst>
          </p:cNvPr>
          <p:cNvPicPr>
            <a:picLocks noChangeAspect="1"/>
          </p:cNvPicPr>
          <p:nvPr/>
        </p:nvPicPr>
        <p:blipFill>
          <a:blip r:embed="rId3"/>
          <a:stretch>
            <a:fillRect/>
          </a:stretch>
        </p:blipFill>
        <p:spPr>
          <a:xfrm>
            <a:off x="4330700" y="4586287"/>
            <a:ext cx="5410200" cy="1193800"/>
          </a:xfrm>
          <a:prstGeom prst="rect">
            <a:avLst/>
          </a:prstGeom>
        </p:spPr>
      </p:pic>
      <p:sp>
        <p:nvSpPr>
          <p:cNvPr id="7" name="Rectangle 6">
            <a:extLst>
              <a:ext uri="{FF2B5EF4-FFF2-40B4-BE49-F238E27FC236}">
                <a16:creationId xmlns:a16="http://schemas.microsoft.com/office/drawing/2014/main" id="{4A0CD5D8-7871-7343-A358-C317215A3553}"/>
              </a:ext>
            </a:extLst>
          </p:cNvPr>
          <p:cNvSpPr/>
          <p:nvPr/>
        </p:nvSpPr>
        <p:spPr>
          <a:xfrm>
            <a:off x="4343400" y="2730500"/>
            <a:ext cx="711200" cy="4699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AF5BD63-BBD1-3647-9898-D4C000B5500D}"/>
              </a:ext>
            </a:extLst>
          </p:cNvPr>
          <p:cNvSpPr/>
          <p:nvPr/>
        </p:nvSpPr>
        <p:spPr>
          <a:xfrm>
            <a:off x="838200" y="4129087"/>
            <a:ext cx="3117220" cy="635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latin typeface="DengXian Light" panose="02010600030101010101" pitchFamily="2" charset="-122"/>
                <a:ea typeface="DengXian Light" panose="02010600030101010101" pitchFamily="2" charset="-122"/>
              </a:rPr>
              <a:t>引入了一个无意义的记号</a:t>
            </a:r>
            <a:endParaRPr lang="en-US" dirty="0">
              <a:latin typeface="DengXian Light" panose="02010600030101010101" pitchFamily="2" charset="-122"/>
              <a:ea typeface="DengXian Light" panose="02010600030101010101" pitchFamily="2" charset="-122"/>
            </a:endParaRPr>
          </a:p>
        </p:txBody>
      </p:sp>
      <p:cxnSp>
        <p:nvCxnSpPr>
          <p:cNvPr id="9" name="Straight Arrow Connector 8">
            <a:extLst>
              <a:ext uri="{FF2B5EF4-FFF2-40B4-BE49-F238E27FC236}">
                <a16:creationId xmlns:a16="http://schemas.microsoft.com/office/drawing/2014/main" id="{5D0BB7B8-DBE7-634B-AAA2-F08D435F65FD}"/>
              </a:ext>
            </a:extLst>
          </p:cNvPr>
          <p:cNvCxnSpPr>
            <a:cxnSpLocks/>
            <a:stCxn id="8" idx="0"/>
            <a:endCxn id="7" idx="2"/>
          </p:cNvCxnSpPr>
          <p:nvPr/>
        </p:nvCxnSpPr>
        <p:spPr>
          <a:xfrm flipV="1">
            <a:off x="2396810" y="3200400"/>
            <a:ext cx="2302190" cy="92868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304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4F8EC-77C0-3A41-BE96-133323A9D3BC}"/>
              </a:ext>
            </a:extLst>
          </p:cNvPr>
          <p:cNvSpPr>
            <a:spLocks noGrp="1"/>
          </p:cNvSpPr>
          <p:nvPr>
            <p:ph type="title"/>
          </p:nvPr>
        </p:nvSpPr>
        <p:spPr/>
        <p:txBody>
          <a:bodyPr/>
          <a:lstStyle/>
          <a:p>
            <a:r>
              <a:rPr lang="ja-JP" altLang="en-US"/>
              <a:t>原则</a:t>
            </a:r>
            <a:r>
              <a:rPr lang="zh-CN" altLang="en-US" dirty="0"/>
              <a:t>：</a:t>
            </a:r>
            <a:r>
              <a:rPr lang="ja-JP" altLang="en-US"/>
              <a:t>奥卡姆剃刀</a:t>
            </a:r>
            <a:endParaRPr lang="en-US" dirty="0"/>
          </a:p>
        </p:txBody>
      </p:sp>
      <p:sp>
        <p:nvSpPr>
          <p:cNvPr id="3" name="Content Placeholder 2">
            <a:extLst>
              <a:ext uri="{FF2B5EF4-FFF2-40B4-BE49-F238E27FC236}">
                <a16:creationId xmlns:a16="http://schemas.microsoft.com/office/drawing/2014/main" id="{029A93EF-D243-304B-84C5-689E9CCA4B84}"/>
              </a:ext>
            </a:extLst>
          </p:cNvPr>
          <p:cNvSpPr>
            <a:spLocks noGrp="1"/>
          </p:cNvSpPr>
          <p:nvPr>
            <p:ph idx="1"/>
          </p:nvPr>
        </p:nvSpPr>
        <p:spPr/>
        <p:txBody>
          <a:bodyPr/>
          <a:lstStyle/>
          <a:p>
            <a:r>
              <a:rPr lang="ja-JP" altLang="en-US"/>
              <a:t>错误的示范</a:t>
            </a:r>
            <a:endParaRPr lang="en-US" altLang="ja-JP" dirty="0"/>
          </a:p>
          <a:p>
            <a:pPr lvl="1"/>
            <a:r>
              <a:rPr lang="zh-CN" altLang="en-US" dirty="0"/>
              <a:t>“</a:t>
            </a:r>
            <a:r>
              <a:rPr lang="ja-JP" altLang="en-US"/>
              <a:t>对一个句子做数据增广</a:t>
            </a:r>
            <a:r>
              <a:rPr lang="zh-CN" altLang="en-US" dirty="0"/>
              <a:t>”</a:t>
            </a:r>
            <a:endParaRPr lang="en-US" altLang="zh-CN" sz="1200" dirty="0"/>
          </a:p>
          <a:p>
            <a:pPr lvl="2"/>
            <a:r>
              <a:rPr lang="ja-JP" altLang="en-US"/>
              <a:t>把句子聚成一类</a:t>
            </a:r>
            <a:r>
              <a:rPr lang="en-US" altLang="ja-JP" dirty="0"/>
              <a:t>C</a:t>
            </a:r>
            <a:endParaRPr lang="en-US" altLang="zh-CN" dirty="0"/>
          </a:p>
          <a:p>
            <a:pPr lvl="3"/>
            <a:r>
              <a:rPr lang="en-US" altLang="zh-CN" dirty="0"/>
              <a:t>[</a:t>
            </a:r>
            <a:r>
              <a:rPr lang="ja-JP" altLang="en-US"/>
              <a:t>这里又有建模读者的问题</a:t>
            </a:r>
            <a:r>
              <a:rPr lang="zh-CN" altLang="en-US" dirty="0"/>
              <a:t>，</a:t>
            </a:r>
            <a:r>
              <a:rPr lang="ja-JP" altLang="en-US"/>
              <a:t>读到这里读者会问和哪些句子聚类</a:t>
            </a:r>
            <a:r>
              <a:rPr lang="zh-CN" altLang="en-US" dirty="0"/>
              <a:t>、</a:t>
            </a:r>
            <a:r>
              <a:rPr lang="ja-JP" altLang="en-US"/>
              <a:t>怎么聚类</a:t>
            </a:r>
            <a:r>
              <a:rPr lang="en-US" altLang="zh-CN" dirty="0"/>
              <a:t>]</a:t>
            </a:r>
            <a:endParaRPr lang="en-US" altLang="ja-JP" dirty="0"/>
          </a:p>
          <a:p>
            <a:pPr lvl="2"/>
            <a:r>
              <a:rPr lang="ja-JP" altLang="en-US"/>
              <a:t>从类</a:t>
            </a:r>
            <a:r>
              <a:rPr lang="en-US" altLang="zh-CN" dirty="0"/>
              <a:t>C</a:t>
            </a:r>
            <a:r>
              <a:rPr lang="ja-JP" altLang="en-US"/>
              <a:t>里预测一个集合的句子</a:t>
            </a:r>
            <a:r>
              <a:rPr lang="en-US" altLang="zh-CN" dirty="0"/>
              <a:t>D</a:t>
            </a:r>
          </a:p>
          <a:p>
            <a:pPr lvl="1"/>
            <a:endParaRPr lang="en-US" dirty="0"/>
          </a:p>
          <a:p>
            <a:r>
              <a:rPr lang="ja-JP" altLang="en-US"/>
              <a:t>比较正确的示范</a:t>
            </a:r>
            <a:endParaRPr lang="en-US" altLang="ja-JP" dirty="0"/>
          </a:p>
          <a:p>
            <a:pPr lvl="1"/>
            <a:r>
              <a:rPr lang="zh-CN" altLang="en-US" dirty="0"/>
              <a:t>“</a:t>
            </a:r>
            <a:r>
              <a:rPr lang="ja-JP" altLang="en-US"/>
              <a:t>对一个句子做数据增广</a:t>
            </a:r>
            <a:r>
              <a:rPr lang="zh-CN" altLang="en-US" dirty="0"/>
              <a:t>”</a:t>
            </a:r>
            <a:endParaRPr lang="en-US" altLang="ja-JP" dirty="0"/>
          </a:p>
          <a:p>
            <a:pPr lvl="2"/>
            <a:r>
              <a:rPr lang="ja-JP" altLang="en-US"/>
              <a:t>这个句子输入到</a:t>
            </a:r>
            <a:r>
              <a:rPr lang="en-US" altLang="ja-JP" dirty="0"/>
              <a:t>A</a:t>
            </a:r>
            <a:r>
              <a:rPr lang="ja-JP" altLang="en-US"/>
              <a:t>模型得到一个集合的句子</a:t>
            </a:r>
            <a:r>
              <a:rPr lang="en-US" altLang="ja-JP" dirty="0"/>
              <a:t>B</a:t>
            </a:r>
            <a:endParaRPr lang="en-US" dirty="0"/>
          </a:p>
        </p:txBody>
      </p:sp>
    </p:spTree>
    <p:extLst>
      <p:ext uri="{BB962C8B-B14F-4D97-AF65-F5344CB8AC3E}">
        <p14:creationId xmlns:p14="http://schemas.microsoft.com/office/powerpoint/2010/main" val="2516253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0257A-E8C5-EE47-AB83-28663E3F40B2}"/>
              </a:ext>
            </a:extLst>
          </p:cNvPr>
          <p:cNvSpPr>
            <a:spLocks noGrp="1"/>
          </p:cNvSpPr>
          <p:nvPr>
            <p:ph type="title"/>
          </p:nvPr>
        </p:nvSpPr>
        <p:spPr/>
        <p:txBody>
          <a:bodyPr/>
          <a:lstStyle/>
          <a:p>
            <a:r>
              <a:rPr lang="ja-JP" altLang="en-US" u="sng"/>
              <a:t>任务型对话系统</a:t>
            </a:r>
            <a:r>
              <a:rPr lang="ja-JP" altLang="en-US"/>
              <a:t>中的数据增广</a:t>
            </a:r>
            <a:endParaRPr lang="en-US" dirty="0"/>
          </a:p>
        </p:txBody>
      </p:sp>
      <p:sp>
        <p:nvSpPr>
          <p:cNvPr id="3" name="Content Placeholder 2">
            <a:extLst>
              <a:ext uri="{FF2B5EF4-FFF2-40B4-BE49-F238E27FC236}">
                <a16:creationId xmlns:a16="http://schemas.microsoft.com/office/drawing/2014/main" id="{FBCF2E3B-0CA6-9541-8648-D89DB2170AEF}"/>
              </a:ext>
            </a:extLst>
          </p:cNvPr>
          <p:cNvSpPr>
            <a:spLocks noGrp="1"/>
          </p:cNvSpPr>
          <p:nvPr>
            <p:ph idx="1"/>
          </p:nvPr>
        </p:nvSpPr>
        <p:spPr/>
        <p:txBody>
          <a:bodyPr/>
          <a:lstStyle/>
          <a:p>
            <a:r>
              <a:rPr lang="ja-JP" altLang="en-US"/>
              <a:t>目标</a:t>
            </a:r>
            <a:r>
              <a:rPr lang="zh-CN" altLang="en-US" dirty="0"/>
              <a:t>：</a:t>
            </a:r>
            <a:r>
              <a:rPr lang="ja-JP" altLang="en-US"/>
              <a:t>帮助用户完成特定任务</a:t>
            </a:r>
            <a:endParaRPr lang="en-US" altLang="ja-JP" dirty="0"/>
          </a:p>
          <a:p>
            <a:r>
              <a:rPr lang="ja-JP" altLang="en-US"/>
              <a:t>重要子模块</a:t>
            </a:r>
            <a:r>
              <a:rPr lang="zh-CN" altLang="en-US" dirty="0"/>
              <a:t>：</a:t>
            </a:r>
            <a:r>
              <a:rPr lang="ja-JP" altLang="en-US"/>
              <a:t>语言理解</a:t>
            </a:r>
            <a:r>
              <a:rPr lang="zh-CN" altLang="en-US" dirty="0"/>
              <a:t> </a:t>
            </a:r>
            <a:r>
              <a:rPr lang="en-US" altLang="zh-CN" dirty="0"/>
              <a:t>(NLU)</a:t>
            </a:r>
            <a:endParaRPr lang="en-US" dirty="0"/>
          </a:p>
        </p:txBody>
      </p:sp>
      <p:grpSp>
        <p:nvGrpSpPr>
          <p:cNvPr id="23" name="Group 22">
            <a:extLst>
              <a:ext uri="{FF2B5EF4-FFF2-40B4-BE49-F238E27FC236}">
                <a16:creationId xmlns:a16="http://schemas.microsoft.com/office/drawing/2014/main" id="{B57A651F-C0BF-7646-9AFA-890F5AE4A4B5}"/>
              </a:ext>
            </a:extLst>
          </p:cNvPr>
          <p:cNvGrpSpPr/>
          <p:nvPr/>
        </p:nvGrpSpPr>
        <p:grpSpPr>
          <a:xfrm>
            <a:off x="2865789" y="3488339"/>
            <a:ext cx="6460423" cy="1965130"/>
            <a:chOff x="3175970" y="3620860"/>
            <a:chExt cx="6460423" cy="1965130"/>
          </a:xfrm>
        </p:grpSpPr>
        <p:sp>
          <p:nvSpPr>
            <p:cNvPr id="15" name="文本框 11">
              <a:extLst>
                <a:ext uri="{FF2B5EF4-FFF2-40B4-BE49-F238E27FC236}">
                  <a16:creationId xmlns:a16="http://schemas.microsoft.com/office/drawing/2014/main" id="{355F9B26-8EE7-E449-B44A-8910032B33B6}"/>
                </a:ext>
              </a:extLst>
            </p:cNvPr>
            <p:cNvSpPr txBox="1"/>
            <p:nvPr/>
          </p:nvSpPr>
          <p:spPr>
            <a:xfrm>
              <a:off x="4501248" y="3620860"/>
              <a:ext cx="3809867" cy="400110"/>
            </a:xfrm>
            <a:prstGeom prst="rect">
              <a:avLst/>
            </a:prstGeom>
            <a:noFill/>
            <a:ln>
              <a:noFill/>
            </a:ln>
          </p:spPr>
          <p:txBody>
            <a:bodyPr wrap="square" rtlCol="0">
              <a:spAutoFit/>
            </a:bodyPr>
            <a:lstStyle/>
            <a:p>
              <a:r>
                <a:rPr lang="zh-CN" altLang="en-US" sz="2000" dirty="0">
                  <a:latin typeface="Arial" panose="020B0604020202020204" pitchFamily="34" charset="0"/>
                  <a:cs typeface="Arial" panose="020B0604020202020204" pitchFamily="34" charset="0"/>
                </a:rPr>
                <a:t>show me the closest restaurant</a:t>
              </a:r>
              <a:r>
                <a:rPr lang="en-US" altLang="zh-CN" sz="2000" dirty="0">
                  <a:latin typeface="Arial" panose="020B0604020202020204" pitchFamily="34" charset="0"/>
                  <a:cs typeface="Arial" panose="020B0604020202020204" pitchFamily="34" charset="0"/>
                </a:rPr>
                <a:t>.</a:t>
              </a:r>
            </a:p>
          </p:txBody>
        </p:sp>
        <p:sp>
          <p:nvSpPr>
            <p:cNvPr id="16" name="文本框 13">
              <a:extLst>
                <a:ext uri="{FF2B5EF4-FFF2-40B4-BE49-F238E27FC236}">
                  <a16:creationId xmlns:a16="http://schemas.microsoft.com/office/drawing/2014/main" id="{4231AA0C-BC79-0E46-B1F0-AC6E27E9691C}"/>
                </a:ext>
              </a:extLst>
            </p:cNvPr>
            <p:cNvSpPr txBox="1"/>
            <p:nvPr/>
          </p:nvSpPr>
          <p:spPr>
            <a:xfrm>
              <a:off x="3175970" y="5185880"/>
              <a:ext cx="6460423" cy="400110"/>
            </a:xfrm>
            <a:prstGeom prst="rect">
              <a:avLst/>
            </a:prstGeom>
            <a:noFill/>
          </p:spPr>
          <p:txBody>
            <a:bodyPr wrap="none" rtlCol="0">
              <a:spAutoFit/>
            </a:bodyPr>
            <a:lstStyle/>
            <a:p>
              <a:r>
                <a:rPr lang="zh-CN" altLang="en-US" sz="2000" dirty="0">
                  <a:latin typeface="Arial" panose="020B0604020202020204" pitchFamily="34" charset="0"/>
                  <a:cs typeface="Arial" panose="020B0604020202020204" pitchFamily="34" charset="0"/>
                </a:rPr>
                <a:t>show me the </a:t>
              </a:r>
              <a:r>
                <a:rPr lang="zh-CN" altLang="en-US" sz="2000" dirty="0">
                  <a:solidFill>
                    <a:srgbClr val="00B050"/>
                  </a:solidFill>
                  <a:latin typeface="Arial" panose="020B0604020202020204" pitchFamily="34" charset="0"/>
                  <a:cs typeface="Arial" panose="020B0604020202020204" pitchFamily="34" charset="0"/>
                </a:rPr>
                <a:t>[closest]&lt;distance&gt; </a:t>
              </a:r>
              <a:r>
                <a:rPr lang="zh-CN" altLang="en-US" sz="2000" dirty="0">
                  <a:solidFill>
                    <a:srgbClr val="0070C0"/>
                  </a:solidFill>
                  <a:latin typeface="Arial" panose="020B0604020202020204" pitchFamily="34" charset="0"/>
                  <a:cs typeface="Arial" panose="020B0604020202020204" pitchFamily="34" charset="0"/>
                </a:rPr>
                <a:t>[restaurant]&lt;poi type&gt;</a:t>
              </a:r>
              <a:endParaRPr lang="en-US" altLang="zh-CN" sz="2000" dirty="0">
                <a:solidFill>
                  <a:srgbClr val="0070C0"/>
                </a:solidFill>
                <a:latin typeface="Arial" panose="020B0604020202020204" pitchFamily="34" charset="0"/>
                <a:cs typeface="Arial" panose="020B0604020202020204" pitchFamily="34" charset="0"/>
              </a:endParaRPr>
            </a:p>
          </p:txBody>
        </p:sp>
        <p:sp>
          <p:nvSpPr>
            <p:cNvPr id="19" name="Down Arrow 18">
              <a:extLst>
                <a:ext uri="{FF2B5EF4-FFF2-40B4-BE49-F238E27FC236}">
                  <a16:creationId xmlns:a16="http://schemas.microsoft.com/office/drawing/2014/main" id="{749D096B-2E34-9345-8D97-C18989CCF9D8}"/>
                </a:ext>
              </a:extLst>
            </p:cNvPr>
            <p:cNvSpPr/>
            <p:nvPr/>
          </p:nvSpPr>
          <p:spPr>
            <a:xfrm>
              <a:off x="6163865" y="4098832"/>
              <a:ext cx="484632" cy="978408"/>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E236D2CE-0F17-0C45-9613-66B842F46EEC}"/>
                </a:ext>
              </a:extLst>
            </p:cNvPr>
            <p:cNvSpPr txBox="1"/>
            <p:nvPr/>
          </p:nvSpPr>
          <p:spPr>
            <a:xfrm>
              <a:off x="6083016" y="4359966"/>
              <a:ext cx="646331" cy="369332"/>
            </a:xfrm>
            <a:prstGeom prst="rect">
              <a:avLst/>
            </a:prstGeom>
            <a:solidFill>
              <a:schemeClr val="bg1"/>
            </a:solidFill>
            <a:ln>
              <a:solidFill>
                <a:srgbClr val="FFC000"/>
              </a:solidFill>
            </a:ln>
          </p:spPr>
          <p:txBody>
            <a:bodyPr wrap="none" rtlCol="0">
              <a:spAutoFit/>
            </a:bodyPr>
            <a:lstStyle/>
            <a:p>
              <a:r>
                <a:rPr lang="en-US" altLang="zh-CN" dirty="0">
                  <a:latin typeface="Arial" panose="020B0604020202020204" pitchFamily="34" charset="0"/>
                  <a:cs typeface="Arial" panose="020B0604020202020204" pitchFamily="34" charset="0"/>
                </a:rPr>
                <a:t>NLU</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71954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10CC-4DF6-1548-968C-C23D7C83E53C}"/>
              </a:ext>
            </a:extLst>
          </p:cNvPr>
          <p:cNvSpPr>
            <a:spLocks noGrp="1"/>
          </p:cNvSpPr>
          <p:nvPr>
            <p:ph type="title"/>
          </p:nvPr>
        </p:nvSpPr>
        <p:spPr/>
        <p:txBody>
          <a:bodyPr/>
          <a:lstStyle/>
          <a:p>
            <a:r>
              <a:rPr lang="ja-JP" altLang="en-US"/>
              <a:t>原则</a:t>
            </a:r>
            <a:r>
              <a:rPr lang="zh-CN" altLang="en-US" dirty="0"/>
              <a:t>：</a:t>
            </a:r>
            <a:r>
              <a:rPr lang="ja-JP" altLang="en-US"/>
              <a:t>奥卡姆剃刀</a:t>
            </a:r>
            <a:endParaRPr lang="en-US" dirty="0"/>
          </a:p>
        </p:txBody>
      </p:sp>
      <p:sp>
        <p:nvSpPr>
          <p:cNvPr id="3" name="Content Placeholder 2">
            <a:extLst>
              <a:ext uri="{FF2B5EF4-FFF2-40B4-BE49-F238E27FC236}">
                <a16:creationId xmlns:a16="http://schemas.microsoft.com/office/drawing/2014/main" id="{C92E6B12-5C5C-2F4D-8D2D-6124B8A9A5B7}"/>
              </a:ext>
            </a:extLst>
          </p:cNvPr>
          <p:cNvSpPr>
            <a:spLocks noGrp="1"/>
          </p:cNvSpPr>
          <p:nvPr>
            <p:ph idx="1"/>
          </p:nvPr>
        </p:nvSpPr>
        <p:spPr/>
        <p:txBody>
          <a:bodyPr/>
          <a:lstStyle/>
          <a:p>
            <a:r>
              <a:rPr lang="ja-JP" altLang="en-US"/>
              <a:t>提高简洁性的方法</a:t>
            </a:r>
            <a:endParaRPr lang="en-US" altLang="ja-JP" dirty="0"/>
          </a:p>
          <a:p>
            <a:pPr lvl="1"/>
            <a:r>
              <a:rPr lang="zh-CN" altLang="en-US" dirty="0"/>
              <a:t>“</a:t>
            </a:r>
            <a:r>
              <a:rPr lang="ja-JP" altLang="en-US"/>
              <a:t>这个长句能否变成短句</a:t>
            </a:r>
            <a:r>
              <a:rPr lang="zh-CN" altLang="en-US" dirty="0"/>
              <a:t>”</a:t>
            </a:r>
            <a:endParaRPr lang="en-US" altLang="zh-CN" dirty="0"/>
          </a:p>
          <a:p>
            <a:pPr lvl="1"/>
            <a:r>
              <a:rPr lang="zh-CN" altLang="en-US" dirty="0"/>
              <a:t>“</a:t>
            </a:r>
            <a:r>
              <a:rPr lang="ja-JP" altLang="en-US"/>
              <a:t>这个方法有没有更简单的表述形式</a:t>
            </a:r>
            <a:r>
              <a:rPr lang="zh-CN" altLang="en-US" dirty="0"/>
              <a:t>？”</a:t>
            </a:r>
            <a:endParaRPr lang="en-US" altLang="zh-CN" dirty="0"/>
          </a:p>
          <a:p>
            <a:endParaRPr lang="en-US" altLang="ja-JP" dirty="0"/>
          </a:p>
          <a:p>
            <a:r>
              <a:rPr lang="ja-JP" altLang="en-US"/>
              <a:t>提高简洁性的训练</a:t>
            </a:r>
            <a:endParaRPr lang="en-US" altLang="ja-JP" dirty="0"/>
          </a:p>
          <a:p>
            <a:pPr lvl="1"/>
            <a:r>
              <a:rPr lang="ja-JP" altLang="en-US"/>
              <a:t>用一句话概括一篇文章</a:t>
            </a:r>
            <a:endParaRPr lang="en-US" altLang="ja-JP" dirty="0"/>
          </a:p>
          <a:p>
            <a:pPr lvl="1"/>
            <a:r>
              <a:rPr lang="ja-JP" altLang="en-US"/>
              <a:t>用一分钟给别人讲懂一篇文章</a:t>
            </a:r>
            <a:endParaRPr lang="en-US" dirty="0"/>
          </a:p>
        </p:txBody>
      </p:sp>
    </p:spTree>
    <p:extLst>
      <p:ext uri="{BB962C8B-B14F-4D97-AF65-F5344CB8AC3E}">
        <p14:creationId xmlns:p14="http://schemas.microsoft.com/office/powerpoint/2010/main" val="2754518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24450-39FB-D446-9CF3-A9CBB19AF72B}"/>
              </a:ext>
            </a:extLst>
          </p:cNvPr>
          <p:cNvSpPr>
            <a:spLocks noGrp="1"/>
          </p:cNvSpPr>
          <p:nvPr>
            <p:ph type="title"/>
          </p:nvPr>
        </p:nvSpPr>
        <p:spPr/>
        <p:txBody>
          <a:bodyPr/>
          <a:lstStyle/>
          <a:p>
            <a:r>
              <a:rPr lang="ja-JP" altLang="en-US"/>
              <a:t>论文写作易读性原则</a:t>
            </a:r>
            <a:endParaRPr lang="en-US" dirty="0"/>
          </a:p>
        </p:txBody>
      </p:sp>
      <p:sp>
        <p:nvSpPr>
          <p:cNvPr id="3" name="Content Placeholder 2">
            <a:extLst>
              <a:ext uri="{FF2B5EF4-FFF2-40B4-BE49-F238E27FC236}">
                <a16:creationId xmlns:a16="http://schemas.microsoft.com/office/drawing/2014/main" id="{6B7C92F9-72BB-864F-86AA-15FC0A558C3F}"/>
              </a:ext>
            </a:extLst>
          </p:cNvPr>
          <p:cNvSpPr>
            <a:spLocks noGrp="1"/>
          </p:cNvSpPr>
          <p:nvPr>
            <p:ph idx="1"/>
          </p:nvPr>
        </p:nvSpPr>
        <p:spPr/>
        <p:txBody>
          <a:bodyPr/>
          <a:lstStyle/>
          <a:p>
            <a:r>
              <a:rPr lang="ja-JP" altLang="en-US">
                <a:solidFill>
                  <a:schemeClr val="bg1">
                    <a:lumMod val="65000"/>
                  </a:schemeClr>
                </a:solidFill>
              </a:rPr>
              <a:t>宏观一致性</a:t>
            </a:r>
            <a:endParaRPr lang="en-US" altLang="ja-JP" dirty="0">
              <a:solidFill>
                <a:schemeClr val="bg1">
                  <a:lumMod val="65000"/>
                </a:schemeClr>
              </a:solidFill>
            </a:endParaRPr>
          </a:p>
          <a:p>
            <a:r>
              <a:rPr lang="ja-JP" altLang="en-US">
                <a:solidFill>
                  <a:schemeClr val="bg1">
                    <a:lumMod val="65000"/>
                  </a:schemeClr>
                </a:solidFill>
              </a:rPr>
              <a:t>微观一致性</a:t>
            </a:r>
            <a:endParaRPr lang="en-US" altLang="ja-JP" dirty="0">
              <a:solidFill>
                <a:schemeClr val="bg1">
                  <a:lumMod val="65000"/>
                </a:schemeClr>
              </a:solidFill>
            </a:endParaRPr>
          </a:p>
          <a:p>
            <a:r>
              <a:rPr lang="ja-JP" altLang="en-US">
                <a:solidFill>
                  <a:schemeClr val="bg1">
                    <a:lumMod val="65000"/>
                  </a:schemeClr>
                </a:solidFill>
              </a:rPr>
              <a:t>奥卡姆剃刀</a:t>
            </a:r>
            <a:endParaRPr lang="en-US" altLang="ja-JP" dirty="0">
              <a:solidFill>
                <a:schemeClr val="bg1">
                  <a:lumMod val="65000"/>
                </a:schemeClr>
              </a:solidFill>
            </a:endParaRPr>
          </a:p>
          <a:p>
            <a:r>
              <a:rPr lang="ja-JP" altLang="en-US"/>
              <a:t>建模读者</a:t>
            </a:r>
            <a:r>
              <a:rPr lang="zh-CN" altLang="en-US" dirty="0"/>
              <a:t>：</a:t>
            </a:r>
            <a:r>
              <a:rPr lang="ja-JP" altLang="en-US">
                <a:cs typeface="Times New Roman" panose="02020603050405020304" pitchFamily="18" charset="0"/>
              </a:rPr>
              <a:t>写作时考虑读者的理解到的内容</a:t>
            </a:r>
            <a:endParaRPr lang="en-US" altLang="ja-JP" dirty="0"/>
          </a:p>
          <a:p>
            <a:r>
              <a:rPr lang="ja-JP" altLang="en-US">
                <a:solidFill>
                  <a:schemeClr val="bg1">
                    <a:lumMod val="65000"/>
                  </a:schemeClr>
                </a:solidFill>
              </a:rPr>
              <a:t>符合学术共识</a:t>
            </a:r>
            <a:endParaRPr lang="en-US" dirty="0">
              <a:solidFill>
                <a:schemeClr val="bg1">
                  <a:lumMod val="65000"/>
                </a:schemeClr>
              </a:solidFill>
            </a:endParaRPr>
          </a:p>
        </p:txBody>
      </p:sp>
    </p:spTree>
    <p:extLst>
      <p:ext uri="{BB962C8B-B14F-4D97-AF65-F5344CB8AC3E}">
        <p14:creationId xmlns:p14="http://schemas.microsoft.com/office/powerpoint/2010/main" val="1130094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02E56-DFB0-E64D-9E52-6B5177181CBB}"/>
              </a:ext>
            </a:extLst>
          </p:cNvPr>
          <p:cNvSpPr>
            <a:spLocks noGrp="1"/>
          </p:cNvSpPr>
          <p:nvPr>
            <p:ph type="title"/>
          </p:nvPr>
        </p:nvSpPr>
        <p:spPr/>
        <p:txBody>
          <a:bodyPr/>
          <a:lstStyle/>
          <a:p>
            <a:r>
              <a:rPr lang="ja-JP" altLang="en-US"/>
              <a:t>原则</a:t>
            </a:r>
            <a:r>
              <a:rPr lang="zh-CN" altLang="en-US" dirty="0"/>
              <a:t>：</a:t>
            </a:r>
            <a:r>
              <a:rPr lang="ja-JP" altLang="en-US"/>
              <a:t>建模读者</a:t>
            </a:r>
            <a:endParaRPr lang="en-US" dirty="0"/>
          </a:p>
        </p:txBody>
      </p:sp>
      <p:pic>
        <p:nvPicPr>
          <p:cNvPr id="6" name="Picture 5">
            <a:extLst>
              <a:ext uri="{FF2B5EF4-FFF2-40B4-BE49-F238E27FC236}">
                <a16:creationId xmlns:a16="http://schemas.microsoft.com/office/drawing/2014/main" id="{426589CD-298F-8F49-A7E3-EAEB21EED8AB}"/>
              </a:ext>
            </a:extLst>
          </p:cNvPr>
          <p:cNvPicPr>
            <a:picLocks noChangeAspect="1"/>
          </p:cNvPicPr>
          <p:nvPr/>
        </p:nvPicPr>
        <p:blipFill rotWithShape="1">
          <a:blip r:embed="rId3"/>
          <a:srcRect t="14787"/>
          <a:stretch/>
        </p:blipFill>
        <p:spPr>
          <a:xfrm>
            <a:off x="0" y="1792467"/>
            <a:ext cx="9144000" cy="3273066"/>
          </a:xfrm>
          <a:prstGeom prst="rect">
            <a:avLst/>
          </a:prstGeom>
        </p:spPr>
      </p:pic>
    </p:spTree>
    <p:extLst>
      <p:ext uri="{BB962C8B-B14F-4D97-AF65-F5344CB8AC3E}">
        <p14:creationId xmlns:p14="http://schemas.microsoft.com/office/powerpoint/2010/main" val="1891188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02E56-DFB0-E64D-9E52-6B5177181CBB}"/>
              </a:ext>
            </a:extLst>
          </p:cNvPr>
          <p:cNvSpPr>
            <a:spLocks noGrp="1"/>
          </p:cNvSpPr>
          <p:nvPr>
            <p:ph type="title"/>
          </p:nvPr>
        </p:nvSpPr>
        <p:spPr/>
        <p:txBody>
          <a:bodyPr/>
          <a:lstStyle/>
          <a:p>
            <a:r>
              <a:rPr lang="ja-JP" altLang="en-US"/>
              <a:t>原则</a:t>
            </a:r>
            <a:r>
              <a:rPr lang="zh-CN" altLang="en-US" dirty="0"/>
              <a:t>：</a:t>
            </a:r>
            <a:r>
              <a:rPr lang="ja-JP" altLang="en-US"/>
              <a:t>建模读者</a:t>
            </a:r>
            <a:endParaRPr lang="en-US" dirty="0"/>
          </a:p>
        </p:txBody>
      </p:sp>
      <p:sp>
        <p:nvSpPr>
          <p:cNvPr id="3" name="TextBox 2">
            <a:extLst>
              <a:ext uri="{FF2B5EF4-FFF2-40B4-BE49-F238E27FC236}">
                <a16:creationId xmlns:a16="http://schemas.microsoft.com/office/drawing/2014/main" id="{5D426492-F73E-FD4D-B145-7F141E5BDE7C}"/>
              </a:ext>
            </a:extLst>
          </p:cNvPr>
          <p:cNvSpPr txBox="1"/>
          <p:nvPr/>
        </p:nvSpPr>
        <p:spPr>
          <a:xfrm>
            <a:off x="9271000" y="1838325"/>
            <a:ext cx="2781300"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DengXian Light" panose="02010600030101010101" pitchFamily="2" charset="-122"/>
                <a:ea typeface="DengXian Light" panose="02010600030101010101" pitchFamily="2" charset="-122"/>
              </a:rPr>
              <a:t>Task</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oriented</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dialogue</a:t>
            </a:r>
          </a:p>
          <a:p>
            <a:pPr marL="285750" indent="-285750">
              <a:buFont typeface="Arial" panose="020B0604020202020204" pitchFamily="34" charset="0"/>
              <a:buChar char="•"/>
            </a:pPr>
            <a:r>
              <a:rPr lang="en-US" altLang="zh-CN" sz="1600" dirty="0">
                <a:latin typeface="DengXian Light" panose="02010600030101010101" pitchFamily="2" charset="-122"/>
                <a:ea typeface="DengXian Light" panose="02010600030101010101" pitchFamily="2" charset="-122"/>
              </a:rPr>
              <a:t>Commercial</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systems</a:t>
            </a:r>
            <a:endParaRPr lang="en-US" sz="1600" dirty="0">
              <a:latin typeface="DengXian Light" panose="02010600030101010101" pitchFamily="2" charset="-122"/>
              <a:ea typeface="DengXian Light" panose="02010600030101010101" pitchFamily="2" charset="-122"/>
            </a:endParaRPr>
          </a:p>
        </p:txBody>
      </p:sp>
      <p:pic>
        <p:nvPicPr>
          <p:cNvPr id="5" name="Picture 4">
            <a:extLst>
              <a:ext uri="{FF2B5EF4-FFF2-40B4-BE49-F238E27FC236}">
                <a16:creationId xmlns:a16="http://schemas.microsoft.com/office/drawing/2014/main" id="{AA18EA94-44F0-9343-BA37-E45ACCC449AE}"/>
              </a:ext>
            </a:extLst>
          </p:cNvPr>
          <p:cNvPicPr>
            <a:picLocks noChangeAspect="1"/>
          </p:cNvPicPr>
          <p:nvPr/>
        </p:nvPicPr>
        <p:blipFill rotWithShape="1">
          <a:blip r:embed="rId3"/>
          <a:srcRect t="14787"/>
          <a:stretch/>
        </p:blipFill>
        <p:spPr>
          <a:xfrm>
            <a:off x="0" y="1792467"/>
            <a:ext cx="9144000" cy="3273066"/>
          </a:xfrm>
          <a:prstGeom prst="rect">
            <a:avLst/>
          </a:prstGeom>
        </p:spPr>
      </p:pic>
      <p:cxnSp>
        <p:nvCxnSpPr>
          <p:cNvPr id="7" name="Straight Connector 6">
            <a:extLst>
              <a:ext uri="{FF2B5EF4-FFF2-40B4-BE49-F238E27FC236}">
                <a16:creationId xmlns:a16="http://schemas.microsoft.com/office/drawing/2014/main" id="{8C76986A-13F1-7E44-B09E-DD5D7A2210BF}"/>
              </a:ext>
            </a:extLst>
          </p:cNvPr>
          <p:cNvCxnSpPr>
            <a:cxnSpLocks/>
          </p:cNvCxnSpPr>
          <p:nvPr/>
        </p:nvCxnSpPr>
        <p:spPr>
          <a:xfrm>
            <a:off x="114300" y="2070100"/>
            <a:ext cx="74422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734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02E56-DFB0-E64D-9E52-6B5177181CBB}"/>
              </a:ext>
            </a:extLst>
          </p:cNvPr>
          <p:cNvSpPr>
            <a:spLocks noGrp="1"/>
          </p:cNvSpPr>
          <p:nvPr>
            <p:ph type="title"/>
          </p:nvPr>
        </p:nvSpPr>
        <p:spPr/>
        <p:txBody>
          <a:bodyPr/>
          <a:lstStyle/>
          <a:p>
            <a:r>
              <a:rPr lang="ja-JP" altLang="en-US"/>
              <a:t>原则</a:t>
            </a:r>
            <a:r>
              <a:rPr lang="zh-CN" altLang="en-US" dirty="0"/>
              <a:t>：</a:t>
            </a:r>
            <a:r>
              <a:rPr lang="ja-JP" altLang="en-US"/>
              <a:t>建模读者</a:t>
            </a:r>
            <a:endParaRPr lang="en-US" dirty="0"/>
          </a:p>
        </p:txBody>
      </p:sp>
      <p:sp>
        <p:nvSpPr>
          <p:cNvPr id="3" name="TextBox 2">
            <a:extLst>
              <a:ext uri="{FF2B5EF4-FFF2-40B4-BE49-F238E27FC236}">
                <a16:creationId xmlns:a16="http://schemas.microsoft.com/office/drawing/2014/main" id="{5D426492-F73E-FD4D-B145-7F141E5BDE7C}"/>
              </a:ext>
            </a:extLst>
          </p:cNvPr>
          <p:cNvSpPr txBox="1"/>
          <p:nvPr/>
        </p:nvSpPr>
        <p:spPr>
          <a:xfrm>
            <a:off x="9271000" y="1838325"/>
            <a:ext cx="2781300"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DengXian Light" panose="02010600030101010101" pitchFamily="2" charset="-122"/>
                <a:ea typeface="DengXian Light" panose="02010600030101010101" pitchFamily="2" charset="-122"/>
              </a:rPr>
              <a:t>Task</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oriented</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dialogue</a:t>
            </a:r>
          </a:p>
          <a:p>
            <a:pPr marL="285750" indent="-285750">
              <a:buFont typeface="Arial" panose="020B0604020202020204" pitchFamily="34" charset="0"/>
              <a:buChar char="•"/>
            </a:pPr>
            <a:r>
              <a:rPr lang="en-US" altLang="zh-CN" sz="1600" dirty="0">
                <a:latin typeface="DengXian Light" panose="02010600030101010101" pitchFamily="2" charset="-122"/>
                <a:ea typeface="DengXian Light" panose="02010600030101010101" pitchFamily="2" charset="-122"/>
              </a:rPr>
              <a:t>Commercial</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systems</a:t>
            </a:r>
          </a:p>
          <a:p>
            <a:pPr marL="285750" indent="-285750">
              <a:buFont typeface="Arial" panose="020B0604020202020204" pitchFamily="34" charset="0"/>
              <a:buChar char="•"/>
            </a:pPr>
            <a:r>
              <a:rPr lang="en-US" altLang="zh-CN" sz="1600" dirty="0">
                <a:latin typeface="DengXian Light" panose="02010600030101010101" pitchFamily="2" charset="-122"/>
                <a:ea typeface="DengXian Light" panose="02010600030101010101" pitchFamily="2" charset="-122"/>
              </a:rPr>
              <a:t>Data</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insufficiency</a:t>
            </a:r>
          </a:p>
          <a:p>
            <a:pPr marL="285750" indent="-285750">
              <a:buFont typeface="Arial" panose="020B0604020202020204" pitchFamily="34" charset="0"/>
              <a:buChar char="•"/>
            </a:pPr>
            <a:r>
              <a:rPr lang="en-US" altLang="zh-CN" sz="1600" dirty="0">
                <a:latin typeface="DengXian Light" panose="02010600030101010101" pitchFamily="2" charset="-122"/>
                <a:ea typeface="DengXian Light" panose="02010600030101010101" pitchFamily="2" charset="-122"/>
              </a:rPr>
              <a:t>Generation</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at</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cluster-level</a:t>
            </a:r>
          </a:p>
          <a:p>
            <a:pPr marL="742950" lvl="1" indent="-285750">
              <a:buFont typeface="Arial" panose="020B0604020202020204" pitchFamily="34" charset="0"/>
              <a:buChar char="•"/>
            </a:pPr>
            <a:r>
              <a:rPr lang="en-US" altLang="zh-CN" sz="1600" dirty="0">
                <a:latin typeface="DengXian Light" panose="02010600030101010101" pitchFamily="2" charset="-122"/>
                <a:ea typeface="DengXian Light" panose="02010600030101010101" pitchFamily="2" charset="-122"/>
              </a:rPr>
              <a:t>What</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cluster?</a:t>
            </a:r>
          </a:p>
          <a:p>
            <a:pPr marL="285750" indent="-285750">
              <a:buFont typeface="Arial" panose="020B0604020202020204" pitchFamily="34" charset="0"/>
              <a:buChar char="•"/>
            </a:pPr>
            <a:endParaRPr lang="en-US" sz="1600" dirty="0">
              <a:latin typeface="DengXian Light" panose="02010600030101010101" pitchFamily="2" charset="-122"/>
              <a:ea typeface="DengXian Light" panose="02010600030101010101" pitchFamily="2" charset="-122"/>
            </a:endParaRPr>
          </a:p>
        </p:txBody>
      </p:sp>
      <p:pic>
        <p:nvPicPr>
          <p:cNvPr id="5" name="Picture 4">
            <a:extLst>
              <a:ext uri="{FF2B5EF4-FFF2-40B4-BE49-F238E27FC236}">
                <a16:creationId xmlns:a16="http://schemas.microsoft.com/office/drawing/2014/main" id="{AA18EA94-44F0-9343-BA37-E45ACCC449AE}"/>
              </a:ext>
            </a:extLst>
          </p:cNvPr>
          <p:cNvPicPr>
            <a:picLocks noChangeAspect="1"/>
          </p:cNvPicPr>
          <p:nvPr/>
        </p:nvPicPr>
        <p:blipFill rotWithShape="1">
          <a:blip r:embed="rId3"/>
          <a:srcRect t="14787"/>
          <a:stretch/>
        </p:blipFill>
        <p:spPr>
          <a:xfrm>
            <a:off x="0" y="1792467"/>
            <a:ext cx="9144000" cy="3273066"/>
          </a:xfrm>
          <a:prstGeom prst="rect">
            <a:avLst/>
          </a:prstGeom>
        </p:spPr>
      </p:pic>
      <p:cxnSp>
        <p:nvCxnSpPr>
          <p:cNvPr id="7" name="Straight Connector 6">
            <a:extLst>
              <a:ext uri="{FF2B5EF4-FFF2-40B4-BE49-F238E27FC236}">
                <a16:creationId xmlns:a16="http://schemas.microsoft.com/office/drawing/2014/main" id="{8C76986A-13F1-7E44-B09E-DD5D7A2210BF}"/>
              </a:ext>
            </a:extLst>
          </p:cNvPr>
          <p:cNvCxnSpPr>
            <a:cxnSpLocks/>
          </p:cNvCxnSpPr>
          <p:nvPr/>
        </p:nvCxnSpPr>
        <p:spPr>
          <a:xfrm>
            <a:off x="2832100" y="2975154"/>
            <a:ext cx="62230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DC3F79-47DA-E740-931B-1B256E66D6EE}"/>
              </a:ext>
            </a:extLst>
          </p:cNvPr>
          <p:cNvCxnSpPr>
            <a:cxnSpLocks/>
          </p:cNvCxnSpPr>
          <p:nvPr/>
        </p:nvCxnSpPr>
        <p:spPr>
          <a:xfrm>
            <a:off x="76200" y="3254554"/>
            <a:ext cx="23241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073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02E56-DFB0-E64D-9E52-6B5177181CBB}"/>
              </a:ext>
            </a:extLst>
          </p:cNvPr>
          <p:cNvSpPr>
            <a:spLocks noGrp="1"/>
          </p:cNvSpPr>
          <p:nvPr>
            <p:ph type="title"/>
          </p:nvPr>
        </p:nvSpPr>
        <p:spPr/>
        <p:txBody>
          <a:bodyPr/>
          <a:lstStyle/>
          <a:p>
            <a:r>
              <a:rPr lang="ja-JP" altLang="en-US"/>
              <a:t>原则</a:t>
            </a:r>
            <a:r>
              <a:rPr lang="zh-CN" altLang="en-US" dirty="0"/>
              <a:t>：</a:t>
            </a:r>
            <a:r>
              <a:rPr lang="ja-JP" altLang="en-US"/>
              <a:t>建模读者</a:t>
            </a:r>
            <a:endParaRPr lang="en-US" dirty="0"/>
          </a:p>
        </p:txBody>
      </p:sp>
      <p:sp>
        <p:nvSpPr>
          <p:cNvPr id="3" name="TextBox 2">
            <a:extLst>
              <a:ext uri="{FF2B5EF4-FFF2-40B4-BE49-F238E27FC236}">
                <a16:creationId xmlns:a16="http://schemas.microsoft.com/office/drawing/2014/main" id="{5D426492-F73E-FD4D-B145-7F141E5BDE7C}"/>
              </a:ext>
            </a:extLst>
          </p:cNvPr>
          <p:cNvSpPr txBox="1"/>
          <p:nvPr/>
        </p:nvSpPr>
        <p:spPr>
          <a:xfrm>
            <a:off x="9271000" y="1838325"/>
            <a:ext cx="2781300"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DengXian Light" panose="02010600030101010101" pitchFamily="2" charset="-122"/>
                <a:ea typeface="DengXian Light" panose="02010600030101010101" pitchFamily="2" charset="-122"/>
              </a:rPr>
              <a:t>Task</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oriented</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dialogue</a:t>
            </a:r>
          </a:p>
          <a:p>
            <a:pPr marL="285750" indent="-285750">
              <a:buFont typeface="Arial" panose="020B0604020202020204" pitchFamily="34" charset="0"/>
              <a:buChar char="•"/>
            </a:pPr>
            <a:r>
              <a:rPr lang="en-US" altLang="zh-CN" sz="1600" dirty="0">
                <a:latin typeface="DengXian Light" panose="02010600030101010101" pitchFamily="2" charset="-122"/>
                <a:ea typeface="DengXian Light" panose="02010600030101010101" pitchFamily="2" charset="-122"/>
              </a:rPr>
              <a:t>Commercial</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systems</a:t>
            </a:r>
          </a:p>
          <a:p>
            <a:pPr marL="285750" indent="-285750">
              <a:buFont typeface="Arial" panose="020B0604020202020204" pitchFamily="34" charset="0"/>
              <a:buChar char="•"/>
            </a:pPr>
            <a:r>
              <a:rPr lang="en-US" altLang="zh-CN" sz="1600" dirty="0">
                <a:latin typeface="DengXian Light" panose="02010600030101010101" pitchFamily="2" charset="-122"/>
                <a:ea typeface="DengXian Light" panose="02010600030101010101" pitchFamily="2" charset="-122"/>
              </a:rPr>
              <a:t>Data</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insufficiency</a:t>
            </a:r>
          </a:p>
          <a:p>
            <a:pPr marL="285750" indent="-285750">
              <a:buFont typeface="Arial" panose="020B0604020202020204" pitchFamily="34" charset="0"/>
              <a:buChar char="•"/>
            </a:pPr>
            <a:r>
              <a:rPr lang="en-US" altLang="zh-CN" sz="1600" dirty="0">
                <a:latin typeface="DengXian Light" panose="02010600030101010101" pitchFamily="2" charset="-122"/>
                <a:ea typeface="DengXian Light" panose="02010600030101010101" pitchFamily="2" charset="-122"/>
              </a:rPr>
              <a:t>Generation</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at</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cluster-level</a:t>
            </a:r>
          </a:p>
          <a:p>
            <a:pPr marL="742950" lvl="1" indent="-285750">
              <a:buFont typeface="Arial" panose="020B0604020202020204" pitchFamily="34" charset="0"/>
              <a:buChar char="•"/>
            </a:pPr>
            <a:r>
              <a:rPr lang="en-US" altLang="zh-CN" sz="1600" dirty="0">
                <a:latin typeface="DengXian Light" panose="02010600030101010101" pitchFamily="2" charset="-122"/>
                <a:ea typeface="DengXian Light" panose="02010600030101010101" pitchFamily="2" charset="-122"/>
              </a:rPr>
              <a:t>What</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cluster?</a:t>
            </a:r>
          </a:p>
          <a:p>
            <a:pPr marL="285750" indent="-285750">
              <a:buFont typeface="Arial" panose="020B0604020202020204" pitchFamily="34" charset="0"/>
              <a:buChar char="•"/>
            </a:pPr>
            <a:r>
              <a:rPr lang="en-US" altLang="zh-CN" sz="1600" dirty="0">
                <a:latin typeface="DengXian Light" panose="02010600030101010101" pitchFamily="2" charset="-122"/>
                <a:ea typeface="DengXian Light" panose="02010600030101010101" pitchFamily="2" charset="-122"/>
              </a:rPr>
              <a:t>Intent</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and</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slot</a:t>
            </a:r>
          </a:p>
          <a:p>
            <a:pPr marL="742950" lvl="1" indent="-285750">
              <a:buFont typeface="Arial" panose="020B0604020202020204" pitchFamily="34" charset="0"/>
              <a:buChar char="•"/>
            </a:pPr>
            <a:r>
              <a:rPr lang="en-US" altLang="zh-CN" sz="1600" dirty="0">
                <a:latin typeface="DengXian Light" panose="02010600030101010101" pitchFamily="2" charset="-122"/>
                <a:ea typeface="DengXian Light" panose="02010600030101010101" pitchFamily="2" charset="-122"/>
              </a:rPr>
              <a:t>Where</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are</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they</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from?</a:t>
            </a:r>
            <a:endParaRPr lang="en-US" sz="1600" dirty="0">
              <a:latin typeface="DengXian Light" panose="02010600030101010101" pitchFamily="2" charset="-122"/>
              <a:ea typeface="DengXian Light" panose="02010600030101010101" pitchFamily="2" charset="-122"/>
            </a:endParaRPr>
          </a:p>
        </p:txBody>
      </p:sp>
      <p:pic>
        <p:nvPicPr>
          <p:cNvPr id="5" name="Picture 4">
            <a:extLst>
              <a:ext uri="{FF2B5EF4-FFF2-40B4-BE49-F238E27FC236}">
                <a16:creationId xmlns:a16="http://schemas.microsoft.com/office/drawing/2014/main" id="{AA18EA94-44F0-9343-BA37-E45ACCC449AE}"/>
              </a:ext>
            </a:extLst>
          </p:cNvPr>
          <p:cNvPicPr>
            <a:picLocks noChangeAspect="1"/>
          </p:cNvPicPr>
          <p:nvPr/>
        </p:nvPicPr>
        <p:blipFill rotWithShape="1">
          <a:blip r:embed="rId3"/>
          <a:srcRect t="14787"/>
          <a:stretch/>
        </p:blipFill>
        <p:spPr>
          <a:xfrm>
            <a:off x="0" y="1792467"/>
            <a:ext cx="9144000" cy="3273066"/>
          </a:xfrm>
          <a:prstGeom prst="rect">
            <a:avLst/>
          </a:prstGeom>
        </p:spPr>
      </p:pic>
      <p:cxnSp>
        <p:nvCxnSpPr>
          <p:cNvPr id="7" name="Straight Connector 6">
            <a:extLst>
              <a:ext uri="{FF2B5EF4-FFF2-40B4-BE49-F238E27FC236}">
                <a16:creationId xmlns:a16="http://schemas.microsoft.com/office/drawing/2014/main" id="{8C76986A-13F1-7E44-B09E-DD5D7A2210BF}"/>
              </a:ext>
            </a:extLst>
          </p:cNvPr>
          <p:cNvCxnSpPr>
            <a:cxnSpLocks/>
          </p:cNvCxnSpPr>
          <p:nvPr/>
        </p:nvCxnSpPr>
        <p:spPr>
          <a:xfrm>
            <a:off x="38100" y="3546654"/>
            <a:ext cx="19685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150D35C-C729-E64F-ACB2-9287757BDAB2}"/>
              </a:ext>
            </a:extLst>
          </p:cNvPr>
          <p:cNvCxnSpPr>
            <a:cxnSpLocks/>
          </p:cNvCxnSpPr>
          <p:nvPr/>
        </p:nvCxnSpPr>
        <p:spPr>
          <a:xfrm>
            <a:off x="2501900" y="3267254"/>
            <a:ext cx="65405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367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02E56-DFB0-E64D-9E52-6B5177181CBB}"/>
              </a:ext>
            </a:extLst>
          </p:cNvPr>
          <p:cNvSpPr>
            <a:spLocks noGrp="1"/>
          </p:cNvSpPr>
          <p:nvPr>
            <p:ph type="title"/>
          </p:nvPr>
        </p:nvSpPr>
        <p:spPr/>
        <p:txBody>
          <a:bodyPr/>
          <a:lstStyle/>
          <a:p>
            <a:r>
              <a:rPr lang="ja-JP" altLang="en-US"/>
              <a:t>原则</a:t>
            </a:r>
            <a:r>
              <a:rPr lang="zh-CN" altLang="en-US" dirty="0"/>
              <a:t>：</a:t>
            </a:r>
            <a:r>
              <a:rPr lang="ja-JP" altLang="en-US"/>
              <a:t>建模读者</a:t>
            </a:r>
            <a:endParaRPr lang="en-US" dirty="0"/>
          </a:p>
        </p:txBody>
      </p:sp>
      <p:sp>
        <p:nvSpPr>
          <p:cNvPr id="3" name="TextBox 2">
            <a:extLst>
              <a:ext uri="{FF2B5EF4-FFF2-40B4-BE49-F238E27FC236}">
                <a16:creationId xmlns:a16="http://schemas.microsoft.com/office/drawing/2014/main" id="{5D426492-F73E-FD4D-B145-7F141E5BDE7C}"/>
              </a:ext>
            </a:extLst>
          </p:cNvPr>
          <p:cNvSpPr txBox="1"/>
          <p:nvPr/>
        </p:nvSpPr>
        <p:spPr>
          <a:xfrm>
            <a:off x="9271000" y="1838325"/>
            <a:ext cx="2781300"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DengXian Light" panose="02010600030101010101" pitchFamily="2" charset="-122"/>
                <a:ea typeface="DengXian Light" panose="02010600030101010101" pitchFamily="2" charset="-122"/>
              </a:rPr>
              <a:t>Task</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oriented</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dialogue</a:t>
            </a:r>
          </a:p>
          <a:p>
            <a:pPr marL="285750" indent="-285750">
              <a:buFont typeface="Arial" panose="020B0604020202020204" pitchFamily="34" charset="0"/>
              <a:buChar char="•"/>
            </a:pPr>
            <a:r>
              <a:rPr lang="en-US" altLang="zh-CN" sz="1600" dirty="0">
                <a:latin typeface="DengXian Light" panose="02010600030101010101" pitchFamily="2" charset="-122"/>
                <a:ea typeface="DengXian Light" panose="02010600030101010101" pitchFamily="2" charset="-122"/>
              </a:rPr>
              <a:t>Commercial</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systems</a:t>
            </a:r>
          </a:p>
          <a:p>
            <a:pPr marL="285750" indent="-285750">
              <a:buFont typeface="Arial" panose="020B0604020202020204" pitchFamily="34" charset="0"/>
              <a:buChar char="•"/>
            </a:pPr>
            <a:r>
              <a:rPr lang="en-US" altLang="zh-CN" sz="1600" dirty="0">
                <a:latin typeface="DengXian Light" panose="02010600030101010101" pitchFamily="2" charset="-122"/>
                <a:ea typeface="DengXian Light" panose="02010600030101010101" pitchFamily="2" charset="-122"/>
              </a:rPr>
              <a:t>Data</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insufficiency</a:t>
            </a:r>
          </a:p>
          <a:p>
            <a:pPr marL="285750" indent="-285750">
              <a:buFont typeface="Arial" panose="020B0604020202020204" pitchFamily="34" charset="0"/>
              <a:buChar char="•"/>
            </a:pPr>
            <a:r>
              <a:rPr lang="en-US" altLang="zh-CN" sz="1600" dirty="0">
                <a:latin typeface="DengXian Light" panose="02010600030101010101" pitchFamily="2" charset="-122"/>
                <a:ea typeface="DengXian Light" panose="02010600030101010101" pitchFamily="2" charset="-122"/>
              </a:rPr>
              <a:t>Generation</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at</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cluster-level</a:t>
            </a:r>
          </a:p>
          <a:p>
            <a:pPr marL="742950" lvl="1" indent="-285750">
              <a:buFont typeface="Arial" panose="020B0604020202020204" pitchFamily="34" charset="0"/>
              <a:buChar char="•"/>
            </a:pPr>
            <a:r>
              <a:rPr lang="en-US" altLang="zh-CN" sz="1600" dirty="0">
                <a:latin typeface="DengXian Light" panose="02010600030101010101" pitchFamily="2" charset="-122"/>
                <a:ea typeface="DengXian Light" panose="02010600030101010101" pitchFamily="2" charset="-122"/>
              </a:rPr>
              <a:t>What</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cluster?</a:t>
            </a:r>
          </a:p>
          <a:p>
            <a:pPr marL="285750" indent="-285750">
              <a:buFont typeface="Arial" panose="020B0604020202020204" pitchFamily="34" charset="0"/>
              <a:buChar char="•"/>
            </a:pPr>
            <a:r>
              <a:rPr lang="en-US" altLang="zh-CN" sz="1600" dirty="0">
                <a:latin typeface="DengXian Light" panose="02010600030101010101" pitchFamily="2" charset="-122"/>
                <a:ea typeface="DengXian Light" panose="02010600030101010101" pitchFamily="2" charset="-122"/>
              </a:rPr>
              <a:t>Intent</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and</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slot</a:t>
            </a:r>
          </a:p>
          <a:p>
            <a:pPr marL="742950" lvl="1" indent="-285750">
              <a:buFont typeface="Arial" panose="020B0604020202020204" pitchFamily="34" charset="0"/>
              <a:buChar char="•"/>
            </a:pPr>
            <a:r>
              <a:rPr lang="en-US" altLang="zh-CN" sz="1600" dirty="0">
                <a:latin typeface="DengXian Light" panose="02010600030101010101" pitchFamily="2" charset="-122"/>
                <a:ea typeface="DengXian Light" panose="02010600030101010101" pitchFamily="2" charset="-122"/>
              </a:rPr>
              <a:t>Where</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are</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they</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from?</a:t>
            </a:r>
          </a:p>
          <a:p>
            <a:pPr marL="285750" indent="-285750">
              <a:buFont typeface="Arial" panose="020B0604020202020204" pitchFamily="34" charset="0"/>
              <a:buChar char="•"/>
            </a:pPr>
            <a:r>
              <a:rPr lang="en-US" altLang="zh-CN" sz="1600" dirty="0">
                <a:latin typeface="DengXian Light" panose="02010600030101010101" pitchFamily="2" charset="-122"/>
                <a:ea typeface="DengXian Light" panose="02010600030101010101" pitchFamily="2" charset="-122"/>
              </a:rPr>
              <a:t>Cluster</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utterances</a:t>
            </a:r>
          </a:p>
          <a:p>
            <a:pPr marL="742950" lvl="1" indent="-285750">
              <a:buFont typeface="Arial" panose="020B0604020202020204" pitchFamily="34" charset="0"/>
              <a:buChar char="•"/>
            </a:pPr>
            <a:r>
              <a:rPr lang="en-US" altLang="zh-CN" sz="1600" dirty="0">
                <a:latin typeface="DengXian Light" panose="02010600030101010101" pitchFamily="2" charset="-122"/>
                <a:ea typeface="DengXian Light" panose="02010600030101010101" pitchFamily="2" charset="-122"/>
              </a:rPr>
              <a:t>How?</a:t>
            </a:r>
            <a:endParaRPr lang="en-US" sz="1600" dirty="0">
              <a:latin typeface="DengXian Light" panose="02010600030101010101" pitchFamily="2" charset="-122"/>
              <a:ea typeface="DengXian Light" panose="02010600030101010101" pitchFamily="2" charset="-122"/>
            </a:endParaRPr>
          </a:p>
        </p:txBody>
      </p:sp>
      <p:pic>
        <p:nvPicPr>
          <p:cNvPr id="5" name="Picture 4">
            <a:extLst>
              <a:ext uri="{FF2B5EF4-FFF2-40B4-BE49-F238E27FC236}">
                <a16:creationId xmlns:a16="http://schemas.microsoft.com/office/drawing/2014/main" id="{AA18EA94-44F0-9343-BA37-E45ACCC449AE}"/>
              </a:ext>
            </a:extLst>
          </p:cNvPr>
          <p:cNvPicPr>
            <a:picLocks noChangeAspect="1"/>
          </p:cNvPicPr>
          <p:nvPr/>
        </p:nvPicPr>
        <p:blipFill rotWithShape="1">
          <a:blip r:embed="rId3"/>
          <a:srcRect t="14787"/>
          <a:stretch/>
        </p:blipFill>
        <p:spPr>
          <a:xfrm>
            <a:off x="0" y="1792467"/>
            <a:ext cx="9144000" cy="3273066"/>
          </a:xfrm>
          <a:prstGeom prst="rect">
            <a:avLst/>
          </a:prstGeom>
        </p:spPr>
      </p:pic>
      <p:cxnSp>
        <p:nvCxnSpPr>
          <p:cNvPr id="7" name="Straight Connector 6">
            <a:extLst>
              <a:ext uri="{FF2B5EF4-FFF2-40B4-BE49-F238E27FC236}">
                <a16:creationId xmlns:a16="http://schemas.microsoft.com/office/drawing/2014/main" id="{8C76986A-13F1-7E44-B09E-DD5D7A2210BF}"/>
              </a:ext>
            </a:extLst>
          </p:cNvPr>
          <p:cNvCxnSpPr>
            <a:cxnSpLocks/>
          </p:cNvCxnSpPr>
          <p:nvPr/>
        </p:nvCxnSpPr>
        <p:spPr>
          <a:xfrm>
            <a:off x="63500" y="3849628"/>
            <a:ext cx="44831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150D35C-C729-E64F-ACB2-9287757BDAB2}"/>
              </a:ext>
            </a:extLst>
          </p:cNvPr>
          <p:cNvCxnSpPr>
            <a:cxnSpLocks/>
          </p:cNvCxnSpPr>
          <p:nvPr/>
        </p:nvCxnSpPr>
        <p:spPr>
          <a:xfrm>
            <a:off x="7632700" y="3550008"/>
            <a:ext cx="14986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58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02E56-DFB0-E64D-9E52-6B5177181CBB}"/>
              </a:ext>
            </a:extLst>
          </p:cNvPr>
          <p:cNvSpPr>
            <a:spLocks noGrp="1"/>
          </p:cNvSpPr>
          <p:nvPr>
            <p:ph type="title"/>
          </p:nvPr>
        </p:nvSpPr>
        <p:spPr>
          <a:xfrm>
            <a:off x="838200" y="365125"/>
            <a:ext cx="10515600" cy="1325563"/>
          </a:xfrm>
        </p:spPr>
        <p:txBody>
          <a:bodyPr/>
          <a:lstStyle/>
          <a:p>
            <a:r>
              <a:rPr lang="ja-JP" altLang="en-US"/>
              <a:t>原则</a:t>
            </a:r>
            <a:r>
              <a:rPr lang="zh-CN" altLang="en-US" dirty="0"/>
              <a:t>：</a:t>
            </a:r>
            <a:r>
              <a:rPr lang="ja-JP" altLang="en-US"/>
              <a:t>建模读者</a:t>
            </a:r>
            <a:endParaRPr lang="en-US" dirty="0"/>
          </a:p>
        </p:txBody>
      </p:sp>
      <p:sp>
        <p:nvSpPr>
          <p:cNvPr id="3" name="TextBox 2">
            <a:extLst>
              <a:ext uri="{FF2B5EF4-FFF2-40B4-BE49-F238E27FC236}">
                <a16:creationId xmlns:a16="http://schemas.microsoft.com/office/drawing/2014/main" id="{5D426492-F73E-FD4D-B145-7F141E5BDE7C}"/>
              </a:ext>
            </a:extLst>
          </p:cNvPr>
          <p:cNvSpPr txBox="1"/>
          <p:nvPr/>
        </p:nvSpPr>
        <p:spPr>
          <a:xfrm>
            <a:off x="1466850" y="1838325"/>
            <a:ext cx="2781300"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DengXian Light" panose="02010600030101010101" pitchFamily="2" charset="-122"/>
                <a:ea typeface="DengXian Light" panose="02010600030101010101" pitchFamily="2" charset="-122"/>
              </a:rPr>
              <a:t>Task</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oriented</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dialogue</a:t>
            </a:r>
          </a:p>
          <a:p>
            <a:pPr marL="285750" indent="-285750">
              <a:buFont typeface="Arial" panose="020B0604020202020204" pitchFamily="34" charset="0"/>
              <a:buChar char="•"/>
            </a:pPr>
            <a:r>
              <a:rPr lang="en-US" altLang="zh-CN" sz="1600" dirty="0">
                <a:latin typeface="DengXian Light" panose="02010600030101010101" pitchFamily="2" charset="-122"/>
                <a:ea typeface="DengXian Light" panose="02010600030101010101" pitchFamily="2" charset="-122"/>
              </a:rPr>
              <a:t>Commercial</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systems</a:t>
            </a:r>
          </a:p>
          <a:p>
            <a:pPr marL="285750" indent="-285750">
              <a:buFont typeface="Arial" panose="020B0604020202020204" pitchFamily="34" charset="0"/>
              <a:buChar char="•"/>
            </a:pPr>
            <a:r>
              <a:rPr lang="en-US" altLang="zh-CN" sz="1600" dirty="0">
                <a:latin typeface="DengXian Light" panose="02010600030101010101" pitchFamily="2" charset="-122"/>
                <a:ea typeface="DengXian Light" panose="02010600030101010101" pitchFamily="2" charset="-122"/>
              </a:rPr>
              <a:t>Data</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insufficiency</a:t>
            </a:r>
          </a:p>
          <a:p>
            <a:pPr marL="285750" indent="-285750">
              <a:buFont typeface="Arial" panose="020B0604020202020204" pitchFamily="34" charset="0"/>
              <a:buChar char="•"/>
            </a:pPr>
            <a:r>
              <a:rPr lang="en-US" altLang="zh-CN" sz="1600" dirty="0">
                <a:latin typeface="DengXian Light" panose="02010600030101010101" pitchFamily="2" charset="-122"/>
                <a:ea typeface="DengXian Light" panose="02010600030101010101" pitchFamily="2" charset="-122"/>
              </a:rPr>
              <a:t>Generation</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at</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cluster-level</a:t>
            </a:r>
          </a:p>
          <a:p>
            <a:pPr marL="742950" lvl="1" indent="-285750">
              <a:buFont typeface="Arial" panose="020B0604020202020204" pitchFamily="34" charset="0"/>
              <a:buChar char="•"/>
            </a:pPr>
            <a:r>
              <a:rPr lang="en-US" altLang="zh-CN" sz="1600" dirty="0">
                <a:latin typeface="DengXian Light" panose="02010600030101010101" pitchFamily="2" charset="-122"/>
                <a:ea typeface="DengXian Light" panose="02010600030101010101" pitchFamily="2" charset="-122"/>
              </a:rPr>
              <a:t>What</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cluster?</a:t>
            </a:r>
          </a:p>
          <a:p>
            <a:pPr marL="285750" indent="-285750">
              <a:buFont typeface="Arial" panose="020B0604020202020204" pitchFamily="34" charset="0"/>
              <a:buChar char="•"/>
            </a:pPr>
            <a:r>
              <a:rPr lang="en-US" altLang="zh-CN" sz="1600" dirty="0">
                <a:latin typeface="DengXian Light" panose="02010600030101010101" pitchFamily="2" charset="-122"/>
                <a:ea typeface="DengXian Light" panose="02010600030101010101" pitchFamily="2" charset="-122"/>
              </a:rPr>
              <a:t>Intent</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and</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slot</a:t>
            </a:r>
          </a:p>
          <a:p>
            <a:pPr marL="742950" lvl="1" indent="-285750">
              <a:buFont typeface="Arial" panose="020B0604020202020204" pitchFamily="34" charset="0"/>
              <a:buChar char="•"/>
            </a:pPr>
            <a:r>
              <a:rPr lang="en-US" altLang="zh-CN" sz="1600" dirty="0">
                <a:latin typeface="DengXian Light" panose="02010600030101010101" pitchFamily="2" charset="-122"/>
                <a:ea typeface="DengXian Light" panose="02010600030101010101" pitchFamily="2" charset="-122"/>
              </a:rPr>
              <a:t>Where</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are</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they</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from?</a:t>
            </a:r>
          </a:p>
          <a:p>
            <a:pPr marL="285750" indent="-285750">
              <a:buFont typeface="Arial" panose="020B0604020202020204" pitchFamily="34" charset="0"/>
              <a:buChar char="•"/>
            </a:pPr>
            <a:r>
              <a:rPr lang="en-US" altLang="zh-CN" sz="1600" dirty="0">
                <a:latin typeface="DengXian Light" panose="02010600030101010101" pitchFamily="2" charset="-122"/>
                <a:ea typeface="DengXian Light" panose="02010600030101010101" pitchFamily="2" charset="-122"/>
              </a:rPr>
              <a:t>Cluster</a:t>
            </a:r>
            <a:r>
              <a:rPr lang="zh-CN" altLang="en-US" sz="1600" dirty="0">
                <a:latin typeface="DengXian Light" panose="02010600030101010101" pitchFamily="2" charset="-122"/>
                <a:ea typeface="DengXian Light" panose="02010600030101010101" pitchFamily="2" charset="-122"/>
              </a:rPr>
              <a:t> </a:t>
            </a:r>
            <a:r>
              <a:rPr lang="en-US" altLang="zh-CN" sz="1600" dirty="0">
                <a:latin typeface="DengXian Light" panose="02010600030101010101" pitchFamily="2" charset="-122"/>
                <a:ea typeface="DengXian Light" panose="02010600030101010101" pitchFamily="2" charset="-122"/>
              </a:rPr>
              <a:t>utterances</a:t>
            </a:r>
          </a:p>
          <a:p>
            <a:pPr marL="742950" lvl="1" indent="-285750">
              <a:buFont typeface="Arial" panose="020B0604020202020204" pitchFamily="34" charset="0"/>
              <a:buChar char="•"/>
            </a:pPr>
            <a:r>
              <a:rPr lang="en-US" altLang="zh-CN" sz="1600" dirty="0">
                <a:latin typeface="DengXian Light" panose="02010600030101010101" pitchFamily="2" charset="-122"/>
                <a:ea typeface="DengXian Light" panose="02010600030101010101" pitchFamily="2" charset="-122"/>
              </a:rPr>
              <a:t>How?</a:t>
            </a:r>
            <a:endParaRPr lang="en-US" sz="1600" dirty="0">
              <a:latin typeface="DengXian Light" panose="02010600030101010101" pitchFamily="2" charset="-122"/>
              <a:ea typeface="DengXian Light" panose="02010600030101010101" pitchFamily="2" charset="-122"/>
            </a:endParaRPr>
          </a:p>
        </p:txBody>
      </p:sp>
      <p:sp>
        <p:nvSpPr>
          <p:cNvPr id="4" name="Rectangle 3">
            <a:extLst>
              <a:ext uri="{FF2B5EF4-FFF2-40B4-BE49-F238E27FC236}">
                <a16:creationId xmlns:a16="http://schemas.microsoft.com/office/drawing/2014/main" id="{053AE9E3-83C9-E040-BA03-527086B65DBF}"/>
              </a:ext>
            </a:extLst>
          </p:cNvPr>
          <p:cNvSpPr/>
          <p:nvPr/>
        </p:nvSpPr>
        <p:spPr>
          <a:xfrm>
            <a:off x="1816100" y="2095499"/>
            <a:ext cx="1993900" cy="32004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FD6BEB7-77D4-E446-8652-6E654E222781}"/>
              </a:ext>
            </a:extLst>
          </p:cNvPr>
          <p:cNvSpPr/>
          <p:nvPr/>
        </p:nvSpPr>
        <p:spPr>
          <a:xfrm>
            <a:off x="6781864" y="1851025"/>
            <a:ext cx="3771836" cy="635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latin typeface="DengXian Light" panose="02010600030101010101" pitchFamily="2" charset="-122"/>
                <a:ea typeface="DengXian Light" panose="02010600030101010101" pitchFamily="2" charset="-122"/>
              </a:rPr>
              <a:t>向读者传递了一个无用的概念</a:t>
            </a:r>
            <a:endParaRPr lang="en-US" dirty="0">
              <a:latin typeface="DengXian Light" panose="02010600030101010101" pitchFamily="2" charset="-122"/>
              <a:ea typeface="DengXian Light" panose="02010600030101010101" pitchFamily="2" charset="-122"/>
            </a:endParaRPr>
          </a:p>
        </p:txBody>
      </p:sp>
      <p:cxnSp>
        <p:nvCxnSpPr>
          <p:cNvPr id="8" name="Straight Arrow Connector 7">
            <a:extLst>
              <a:ext uri="{FF2B5EF4-FFF2-40B4-BE49-F238E27FC236}">
                <a16:creationId xmlns:a16="http://schemas.microsoft.com/office/drawing/2014/main" id="{C4C3C7D9-7E6D-E84C-BDA6-2E0533B77F29}"/>
              </a:ext>
            </a:extLst>
          </p:cNvPr>
          <p:cNvCxnSpPr>
            <a:cxnSpLocks/>
            <a:stCxn id="6" idx="1"/>
            <a:endCxn id="4" idx="3"/>
          </p:cNvCxnSpPr>
          <p:nvPr/>
        </p:nvCxnSpPr>
        <p:spPr>
          <a:xfrm flipH="1">
            <a:off x="3810000" y="2168525"/>
            <a:ext cx="2971864" cy="8699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066902A-F71D-724E-BC31-C7CFDD29B9E3}"/>
              </a:ext>
            </a:extLst>
          </p:cNvPr>
          <p:cNvSpPr/>
          <p:nvPr/>
        </p:nvSpPr>
        <p:spPr>
          <a:xfrm>
            <a:off x="2997200" y="2590799"/>
            <a:ext cx="1250950" cy="31749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671F16-3A6D-554D-97F8-C6E3F3FB85DC}"/>
              </a:ext>
            </a:extLst>
          </p:cNvPr>
          <p:cNvSpPr/>
          <p:nvPr/>
        </p:nvSpPr>
        <p:spPr>
          <a:xfrm>
            <a:off x="6781864" y="2776587"/>
            <a:ext cx="3771836" cy="635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latin typeface="DengXian Light" panose="02010600030101010101" pitchFamily="2" charset="-122"/>
                <a:ea typeface="DengXian Light" panose="02010600030101010101" pitchFamily="2" charset="-122"/>
              </a:rPr>
              <a:t>读者还没有建立起</a:t>
            </a:r>
            <a:r>
              <a:rPr lang="en-US" altLang="ja-JP" dirty="0">
                <a:latin typeface="DengXian Light" panose="02010600030101010101" pitchFamily="2" charset="-122"/>
                <a:ea typeface="DengXian Light" panose="02010600030101010101" pitchFamily="2" charset="-122"/>
              </a:rPr>
              <a:t>cluster</a:t>
            </a:r>
            <a:r>
              <a:rPr lang="ja-JP" altLang="en-US">
                <a:latin typeface="DengXian Light" panose="02010600030101010101" pitchFamily="2" charset="-122"/>
                <a:ea typeface="DengXian Light" panose="02010600030101010101" pitchFamily="2" charset="-122"/>
              </a:rPr>
              <a:t>的概念</a:t>
            </a:r>
            <a:endParaRPr lang="en-US" dirty="0">
              <a:latin typeface="DengXian Light" panose="02010600030101010101" pitchFamily="2" charset="-122"/>
              <a:ea typeface="DengXian Light" panose="02010600030101010101" pitchFamily="2" charset="-122"/>
            </a:endParaRPr>
          </a:p>
        </p:txBody>
      </p:sp>
      <p:cxnSp>
        <p:nvCxnSpPr>
          <p:cNvPr id="12" name="Straight Arrow Connector 11">
            <a:extLst>
              <a:ext uri="{FF2B5EF4-FFF2-40B4-BE49-F238E27FC236}">
                <a16:creationId xmlns:a16="http://schemas.microsoft.com/office/drawing/2014/main" id="{5A9A02A5-8492-974B-AF80-F3AF15D3A8AD}"/>
              </a:ext>
            </a:extLst>
          </p:cNvPr>
          <p:cNvCxnSpPr>
            <a:cxnSpLocks/>
            <a:stCxn id="11" idx="1"/>
          </p:cNvCxnSpPr>
          <p:nvPr/>
        </p:nvCxnSpPr>
        <p:spPr>
          <a:xfrm flipH="1" flipV="1">
            <a:off x="4248150" y="2749548"/>
            <a:ext cx="2533714" cy="34453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852311F-3578-A84A-9ABE-3293A979E117}"/>
              </a:ext>
            </a:extLst>
          </p:cNvPr>
          <p:cNvSpPr/>
          <p:nvPr/>
        </p:nvSpPr>
        <p:spPr>
          <a:xfrm>
            <a:off x="1816100" y="3055935"/>
            <a:ext cx="1308100" cy="31749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44CB4B7-20E0-B944-83A1-2FF3E2867226}"/>
              </a:ext>
            </a:extLst>
          </p:cNvPr>
          <p:cNvSpPr/>
          <p:nvPr/>
        </p:nvSpPr>
        <p:spPr>
          <a:xfrm>
            <a:off x="6781864" y="3702149"/>
            <a:ext cx="3771836" cy="635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latin typeface="DengXian Light" panose="02010600030101010101" pitchFamily="2" charset="-122"/>
                <a:ea typeface="DengXian Light" panose="02010600030101010101" pitchFamily="2" charset="-122"/>
              </a:rPr>
              <a:t>Intent</a:t>
            </a:r>
            <a:r>
              <a:rPr lang="ja-JP" altLang="en-US">
                <a:latin typeface="DengXian Light" panose="02010600030101010101" pitchFamily="2" charset="-122"/>
                <a:ea typeface="DengXian Light" panose="02010600030101010101" pitchFamily="2" charset="-122"/>
              </a:rPr>
              <a:t>和</a:t>
            </a:r>
            <a:r>
              <a:rPr lang="en-US" altLang="ja-JP" dirty="0">
                <a:latin typeface="DengXian Light" panose="02010600030101010101" pitchFamily="2" charset="-122"/>
                <a:ea typeface="DengXian Light" panose="02010600030101010101" pitchFamily="2" charset="-122"/>
              </a:rPr>
              <a:t>slot</a:t>
            </a:r>
            <a:r>
              <a:rPr lang="ja-JP" altLang="en-US">
                <a:latin typeface="DengXian Light" panose="02010600030101010101" pitchFamily="2" charset="-122"/>
                <a:ea typeface="DengXian Light" panose="02010600030101010101" pitchFamily="2" charset="-122"/>
              </a:rPr>
              <a:t>是标注数据</a:t>
            </a:r>
            <a:r>
              <a:rPr lang="zh-CN" altLang="en-US" dirty="0">
                <a:latin typeface="DengXian Light" panose="02010600030101010101" pitchFamily="2" charset="-122"/>
                <a:ea typeface="DengXian Light" panose="02010600030101010101" pitchFamily="2" charset="-122"/>
              </a:rPr>
              <a:t> </a:t>
            </a:r>
            <a:r>
              <a:rPr lang="ja-JP" altLang="en-US">
                <a:latin typeface="DengXian Light" panose="02010600030101010101" pitchFamily="2" charset="-122"/>
                <a:ea typeface="DengXian Light" panose="02010600030101010101" pitchFamily="2" charset="-122"/>
              </a:rPr>
              <a:t>但前文并没有建立起增广标注数据的概念</a:t>
            </a:r>
            <a:endParaRPr lang="en-US" dirty="0">
              <a:latin typeface="DengXian Light" panose="02010600030101010101" pitchFamily="2" charset="-122"/>
              <a:ea typeface="DengXian Light" panose="02010600030101010101" pitchFamily="2" charset="-122"/>
            </a:endParaRPr>
          </a:p>
        </p:txBody>
      </p:sp>
      <p:cxnSp>
        <p:nvCxnSpPr>
          <p:cNvPr id="19" name="Straight Arrow Connector 18">
            <a:extLst>
              <a:ext uri="{FF2B5EF4-FFF2-40B4-BE49-F238E27FC236}">
                <a16:creationId xmlns:a16="http://schemas.microsoft.com/office/drawing/2014/main" id="{51F26096-E5A4-0348-90E2-7AD69DF63AB2}"/>
              </a:ext>
            </a:extLst>
          </p:cNvPr>
          <p:cNvCxnSpPr>
            <a:cxnSpLocks/>
            <a:stCxn id="16" idx="1"/>
            <a:endCxn id="15" idx="3"/>
          </p:cNvCxnSpPr>
          <p:nvPr/>
        </p:nvCxnSpPr>
        <p:spPr>
          <a:xfrm flipH="1" flipV="1">
            <a:off x="3124200" y="3214685"/>
            <a:ext cx="3657664" cy="80496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0410E85-EDC3-9F45-B77B-693B6BA5CE47}"/>
              </a:ext>
            </a:extLst>
          </p:cNvPr>
          <p:cNvSpPr/>
          <p:nvPr/>
        </p:nvSpPr>
        <p:spPr>
          <a:xfrm>
            <a:off x="1816100" y="3548694"/>
            <a:ext cx="1600200" cy="31749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77FD4EDD-47A9-E444-92D2-61DCE9AC387F}"/>
              </a:ext>
            </a:extLst>
          </p:cNvPr>
          <p:cNvCxnSpPr>
            <a:cxnSpLocks/>
            <a:stCxn id="16" idx="1"/>
            <a:endCxn id="22" idx="3"/>
          </p:cNvCxnSpPr>
          <p:nvPr/>
        </p:nvCxnSpPr>
        <p:spPr>
          <a:xfrm flipH="1" flipV="1">
            <a:off x="3416300" y="3707444"/>
            <a:ext cx="3365564" cy="3122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9973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C08B6-D934-5D41-812C-318B19E621C7}"/>
              </a:ext>
            </a:extLst>
          </p:cNvPr>
          <p:cNvSpPr>
            <a:spLocks noGrp="1"/>
          </p:cNvSpPr>
          <p:nvPr>
            <p:ph type="title"/>
          </p:nvPr>
        </p:nvSpPr>
        <p:spPr/>
        <p:txBody>
          <a:bodyPr/>
          <a:lstStyle/>
          <a:p>
            <a:r>
              <a:rPr lang="ja-JP" altLang="en-US"/>
              <a:t>原则</a:t>
            </a:r>
            <a:r>
              <a:rPr lang="zh-CN" altLang="en-US" dirty="0"/>
              <a:t>：</a:t>
            </a:r>
            <a:r>
              <a:rPr lang="ja-JP" altLang="en-US"/>
              <a:t>建模读者</a:t>
            </a:r>
            <a:endParaRPr lang="en-US" dirty="0"/>
          </a:p>
        </p:txBody>
      </p:sp>
      <p:sp>
        <p:nvSpPr>
          <p:cNvPr id="3" name="Content Placeholder 2">
            <a:extLst>
              <a:ext uri="{FF2B5EF4-FFF2-40B4-BE49-F238E27FC236}">
                <a16:creationId xmlns:a16="http://schemas.microsoft.com/office/drawing/2014/main" id="{7E2CB4C1-F322-CF45-831F-302863D35EAF}"/>
              </a:ext>
            </a:extLst>
          </p:cNvPr>
          <p:cNvSpPr>
            <a:spLocks noGrp="1"/>
          </p:cNvSpPr>
          <p:nvPr>
            <p:ph idx="1"/>
          </p:nvPr>
        </p:nvSpPr>
        <p:spPr/>
        <p:txBody>
          <a:bodyPr>
            <a:normAutofit/>
          </a:bodyPr>
          <a:lstStyle/>
          <a:p>
            <a:r>
              <a:rPr lang="ja-JP" altLang="en-US"/>
              <a:t>建模读者的表现</a:t>
            </a:r>
            <a:endParaRPr lang="en-US" altLang="ja-JP" dirty="0"/>
          </a:p>
          <a:p>
            <a:pPr lvl="1"/>
            <a:r>
              <a:rPr lang="zh-CN" altLang="en-US" dirty="0"/>
              <a:t>“</a:t>
            </a:r>
            <a:r>
              <a:rPr lang="ja-JP" altLang="en-US"/>
              <a:t>读者读到这里</a:t>
            </a:r>
            <a:r>
              <a:rPr lang="zh-CN" altLang="en-US" dirty="0"/>
              <a:t>，</a:t>
            </a:r>
            <a:r>
              <a:rPr lang="ja-JP" altLang="en-US"/>
              <a:t>有没有建立起</a:t>
            </a:r>
            <a:r>
              <a:rPr lang="en-US" altLang="ja-JP" dirty="0"/>
              <a:t>A</a:t>
            </a:r>
            <a:r>
              <a:rPr lang="ja-JP" altLang="en-US"/>
              <a:t>概念</a:t>
            </a:r>
            <a:r>
              <a:rPr lang="zh-CN" altLang="en-US" dirty="0"/>
              <a:t>”</a:t>
            </a:r>
            <a:endParaRPr lang="en-US" altLang="zh-CN" dirty="0"/>
          </a:p>
          <a:p>
            <a:pPr lvl="1"/>
            <a:r>
              <a:rPr lang="zh-CN" altLang="en-US" dirty="0"/>
              <a:t>“</a:t>
            </a:r>
            <a:r>
              <a:rPr lang="ja-JP" altLang="en-US"/>
              <a:t>读者看到</a:t>
            </a:r>
            <a:r>
              <a:rPr lang="en-US" altLang="ja-JP" dirty="0"/>
              <a:t>F</a:t>
            </a:r>
            <a:r>
              <a:rPr lang="en-US" altLang="zh-CN" dirty="0"/>
              <a:t>ig</a:t>
            </a:r>
            <a:r>
              <a:rPr lang="zh-CN" altLang="en-US" dirty="0"/>
              <a:t> </a:t>
            </a:r>
            <a:r>
              <a:rPr lang="en-US" altLang="zh-CN" dirty="0"/>
              <a:t>B</a:t>
            </a:r>
            <a:r>
              <a:rPr lang="ja-JP" altLang="en-US"/>
              <a:t>的引用</a:t>
            </a:r>
            <a:r>
              <a:rPr lang="zh-CN" altLang="en-US" dirty="0"/>
              <a:t>，</a:t>
            </a:r>
            <a:r>
              <a:rPr lang="ja-JP" altLang="en-US"/>
              <a:t>能否很快地找到</a:t>
            </a:r>
            <a:r>
              <a:rPr lang="en-US" altLang="ja-JP" dirty="0"/>
              <a:t>Fig</a:t>
            </a:r>
            <a:r>
              <a:rPr lang="zh-CN" altLang="en-US" dirty="0"/>
              <a:t> </a:t>
            </a:r>
            <a:r>
              <a:rPr lang="en-US" altLang="zh-CN" dirty="0"/>
              <a:t>B”</a:t>
            </a:r>
          </a:p>
          <a:p>
            <a:pPr lvl="1"/>
            <a:r>
              <a:rPr lang="zh-CN" altLang="en-US" dirty="0"/>
              <a:t>“</a:t>
            </a:r>
            <a:r>
              <a:rPr lang="ja-JP" altLang="en-US"/>
              <a:t>读者读到这里</a:t>
            </a:r>
            <a:r>
              <a:rPr lang="zh-CN" altLang="en-US" dirty="0"/>
              <a:t>，</a:t>
            </a:r>
            <a:r>
              <a:rPr lang="ja-JP" altLang="en-US"/>
              <a:t>会不会有疑问</a:t>
            </a:r>
            <a:r>
              <a:rPr lang="en-US" altLang="ja-JP" dirty="0"/>
              <a:t>C</a:t>
            </a:r>
            <a:r>
              <a:rPr lang="zh-CN" altLang="en-US" dirty="0"/>
              <a:t>，</a:t>
            </a:r>
            <a:r>
              <a:rPr lang="ja-JP" altLang="en-US"/>
              <a:t>我是不是需要解释</a:t>
            </a:r>
            <a:r>
              <a:rPr lang="zh-CN" altLang="en-US" dirty="0"/>
              <a:t>”</a:t>
            </a:r>
            <a:endParaRPr lang="en-US" altLang="zh-CN" dirty="0"/>
          </a:p>
          <a:p>
            <a:pPr lvl="1"/>
            <a:r>
              <a:rPr lang="en-US" altLang="zh-CN" dirty="0"/>
              <a:t>“</a:t>
            </a:r>
            <a:r>
              <a:rPr lang="ja-JP" altLang="en-US"/>
              <a:t>我最希望我的读者关注</a:t>
            </a:r>
            <a:r>
              <a:rPr lang="en-US" altLang="ja-JP" dirty="0"/>
              <a:t>D</a:t>
            </a:r>
            <a:r>
              <a:rPr lang="ja-JP" altLang="en-US"/>
              <a:t>部分</a:t>
            </a:r>
            <a:r>
              <a:rPr lang="zh-CN" altLang="en-US" dirty="0"/>
              <a:t>，</a:t>
            </a:r>
            <a:r>
              <a:rPr lang="ja-JP" altLang="en-US"/>
              <a:t>现在读到</a:t>
            </a:r>
            <a:r>
              <a:rPr lang="en-US" altLang="zh-CN" dirty="0"/>
              <a:t>D</a:t>
            </a:r>
            <a:r>
              <a:rPr lang="ja-JP" altLang="en-US"/>
              <a:t>了</a:t>
            </a:r>
            <a:r>
              <a:rPr lang="zh-CN" altLang="en-US" dirty="0"/>
              <a:t>，</a:t>
            </a:r>
            <a:r>
              <a:rPr lang="ja-JP" altLang="en-US"/>
              <a:t>他高不高兴</a:t>
            </a:r>
            <a:r>
              <a:rPr lang="zh-CN" altLang="en-US" dirty="0"/>
              <a:t>”</a:t>
            </a:r>
            <a:endParaRPr lang="en-US" altLang="zh-CN" dirty="0"/>
          </a:p>
          <a:p>
            <a:pPr lvl="1"/>
            <a:endParaRPr lang="en-US" altLang="zh-CN" dirty="0"/>
          </a:p>
          <a:p>
            <a:r>
              <a:rPr lang="ja-JP" altLang="en-US"/>
              <a:t>提高建模读者能力的方法</a:t>
            </a:r>
            <a:endParaRPr lang="en-US" altLang="ja-JP" dirty="0"/>
          </a:p>
          <a:p>
            <a:pPr lvl="1"/>
            <a:r>
              <a:rPr lang="en-US" altLang="ja-JP" dirty="0"/>
              <a:t>draft</a:t>
            </a:r>
            <a:r>
              <a:rPr lang="ja-JP" altLang="en-US"/>
              <a:t>需要更多人反馈</a:t>
            </a:r>
            <a:endParaRPr lang="en-US" altLang="ja-JP" dirty="0"/>
          </a:p>
          <a:p>
            <a:pPr lvl="1"/>
            <a:r>
              <a:rPr lang="en-US" dirty="0"/>
              <a:t>rebuttal</a:t>
            </a:r>
            <a:r>
              <a:rPr lang="ja-JP" altLang="en-US"/>
              <a:t>积累经验</a:t>
            </a:r>
            <a:endParaRPr lang="en-US" altLang="zh-CN" dirty="0"/>
          </a:p>
        </p:txBody>
      </p:sp>
    </p:spTree>
    <p:extLst>
      <p:ext uri="{BB962C8B-B14F-4D97-AF65-F5344CB8AC3E}">
        <p14:creationId xmlns:p14="http://schemas.microsoft.com/office/powerpoint/2010/main" val="2339819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24450-39FB-D446-9CF3-A9CBB19AF72B}"/>
              </a:ext>
            </a:extLst>
          </p:cNvPr>
          <p:cNvSpPr>
            <a:spLocks noGrp="1"/>
          </p:cNvSpPr>
          <p:nvPr>
            <p:ph type="title"/>
          </p:nvPr>
        </p:nvSpPr>
        <p:spPr/>
        <p:txBody>
          <a:bodyPr/>
          <a:lstStyle/>
          <a:p>
            <a:r>
              <a:rPr lang="ja-JP" altLang="en-US"/>
              <a:t>论文写作易读性原则</a:t>
            </a:r>
            <a:endParaRPr lang="en-US" dirty="0"/>
          </a:p>
        </p:txBody>
      </p:sp>
      <p:sp>
        <p:nvSpPr>
          <p:cNvPr id="3" name="Content Placeholder 2">
            <a:extLst>
              <a:ext uri="{FF2B5EF4-FFF2-40B4-BE49-F238E27FC236}">
                <a16:creationId xmlns:a16="http://schemas.microsoft.com/office/drawing/2014/main" id="{6B7C92F9-72BB-864F-86AA-15FC0A558C3F}"/>
              </a:ext>
            </a:extLst>
          </p:cNvPr>
          <p:cNvSpPr>
            <a:spLocks noGrp="1"/>
          </p:cNvSpPr>
          <p:nvPr>
            <p:ph idx="1"/>
          </p:nvPr>
        </p:nvSpPr>
        <p:spPr/>
        <p:txBody>
          <a:bodyPr/>
          <a:lstStyle/>
          <a:p>
            <a:r>
              <a:rPr lang="ja-JP" altLang="en-US">
                <a:solidFill>
                  <a:schemeClr val="bg1">
                    <a:lumMod val="65000"/>
                  </a:schemeClr>
                </a:solidFill>
              </a:rPr>
              <a:t>宏观一致性</a:t>
            </a:r>
            <a:endParaRPr lang="en-US" altLang="ja-JP" dirty="0">
              <a:solidFill>
                <a:schemeClr val="bg1">
                  <a:lumMod val="65000"/>
                </a:schemeClr>
              </a:solidFill>
            </a:endParaRPr>
          </a:p>
          <a:p>
            <a:r>
              <a:rPr lang="ja-JP" altLang="en-US">
                <a:solidFill>
                  <a:schemeClr val="bg1">
                    <a:lumMod val="65000"/>
                  </a:schemeClr>
                </a:solidFill>
              </a:rPr>
              <a:t>微观一致性</a:t>
            </a:r>
            <a:endParaRPr lang="en-US" altLang="ja-JP" dirty="0">
              <a:solidFill>
                <a:schemeClr val="bg1">
                  <a:lumMod val="65000"/>
                </a:schemeClr>
              </a:solidFill>
            </a:endParaRPr>
          </a:p>
          <a:p>
            <a:r>
              <a:rPr lang="ja-JP" altLang="en-US">
                <a:solidFill>
                  <a:schemeClr val="bg1">
                    <a:lumMod val="65000"/>
                  </a:schemeClr>
                </a:solidFill>
              </a:rPr>
              <a:t>奥卡姆剃刀</a:t>
            </a:r>
            <a:endParaRPr lang="en-US" altLang="ja-JP" dirty="0">
              <a:solidFill>
                <a:schemeClr val="bg1">
                  <a:lumMod val="65000"/>
                </a:schemeClr>
              </a:solidFill>
            </a:endParaRPr>
          </a:p>
          <a:p>
            <a:r>
              <a:rPr lang="ja-JP" altLang="en-US">
                <a:solidFill>
                  <a:schemeClr val="bg1">
                    <a:lumMod val="65000"/>
                  </a:schemeClr>
                </a:solidFill>
              </a:rPr>
              <a:t>建模读者</a:t>
            </a:r>
            <a:endParaRPr lang="en-US" altLang="ja-JP" dirty="0">
              <a:solidFill>
                <a:schemeClr val="bg1">
                  <a:lumMod val="65000"/>
                </a:schemeClr>
              </a:solidFill>
            </a:endParaRPr>
          </a:p>
          <a:p>
            <a:r>
              <a:rPr lang="ja-JP" altLang="en-US"/>
              <a:t>符合学术共识</a:t>
            </a:r>
            <a:endParaRPr lang="en-US" dirty="0"/>
          </a:p>
        </p:txBody>
      </p:sp>
    </p:spTree>
    <p:extLst>
      <p:ext uri="{BB962C8B-B14F-4D97-AF65-F5344CB8AC3E}">
        <p14:creationId xmlns:p14="http://schemas.microsoft.com/office/powerpoint/2010/main" val="488172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87C48-0F5D-8543-A43C-66DCA522EBB8}"/>
              </a:ext>
            </a:extLst>
          </p:cNvPr>
          <p:cNvSpPr>
            <a:spLocks noGrp="1"/>
          </p:cNvSpPr>
          <p:nvPr>
            <p:ph type="title"/>
          </p:nvPr>
        </p:nvSpPr>
        <p:spPr/>
        <p:txBody>
          <a:bodyPr/>
          <a:lstStyle/>
          <a:p>
            <a:r>
              <a:rPr lang="ja-JP" altLang="en-US"/>
              <a:t>挑战</a:t>
            </a:r>
            <a:r>
              <a:rPr lang="zh-CN" altLang="en-US" dirty="0"/>
              <a:t>：</a:t>
            </a:r>
            <a:r>
              <a:rPr lang="ja-JP" altLang="en-US"/>
              <a:t>丰富的表达方式</a:t>
            </a:r>
            <a:r>
              <a:rPr lang="zh-CN" altLang="en-US" dirty="0"/>
              <a:t> </a:t>
            </a:r>
            <a:r>
              <a:rPr lang="en-US" altLang="zh-CN" dirty="0"/>
              <a:t>vs</a:t>
            </a:r>
            <a:r>
              <a:rPr lang="zh-CN" altLang="en-US" dirty="0"/>
              <a:t> </a:t>
            </a:r>
            <a:r>
              <a:rPr lang="ja-JP" altLang="en-US"/>
              <a:t>稀缺的标注数据</a:t>
            </a:r>
            <a:endParaRPr lang="en-US" dirty="0"/>
          </a:p>
        </p:txBody>
      </p:sp>
      <p:sp>
        <p:nvSpPr>
          <p:cNvPr id="3" name="Content Placeholder 2">
            <a:extLst>
              <a:ext uri="{FF2B5EF4-FFF2-40B4-BE49-F238E27FC236}">
                <a16:creationId xmlns:a16="http://schemas.microsoft.com/office/drawing/2014/main" id="{DA3977C7-7A4A-F241-8DD8-6FCAC1489252}"/>
              </a:ext>
            </a:extLst>
          </p:cNvPr>
          <p:cNvSpPr>
            <a:spLocks noGrp="1"/>
          </p:cNvSpPr>
          <p:nvPr>
            <p:ph sz="half" idx="1"/>
          </p:nvPr>
        </p:nvSpPr>
        <p:spPr/>
        <p:txBody>
          <a:bodyPr/>
          <a:lstStyle/>
          <a:p>
            <a:r>
              <a:rPr lang="ja-JP" altLang="en-US">
                <a:cs typeface="Arial" panose="020B0604020202020204" pitchFamily="34" charset="0"/>
              </a:rPr>
              <a:t>实际数据</a:t>
            </a:r>
            <a:endParaRPr lang="en-US" altLang="zh-CN" dirty="0">
              <a:cs typeface="Arial" panose="020B0604020202020204" pitchFamily="34" charset="0"/>
            </a:endParaRPr>
          </a:p>
          <a:p>
            <a:pPr lvl="1"/>
            <a:r>
              <a:rPr lang="zh-CN" altLang="en-US" dirty="0">
                <a:cs typeface="Arial" panose="020B0604020202020204" pitchFamily="34" charset="0"/>
              </a:rPr>
              <a:t>show me the closest restaurant</a:t>
            </a:r>
            <a:r>
              <a:rPr lang="en-US" altLang="zh-CN" dirty="0">
                <a:cs typeface="Arial" panose="020B0604020202020204" pitchFamily="34" charset="0"/>
              </a:rPr>
              <a:t>.</a:t>
            </a:r>
          </a:p>
          <a:p>
            <a:pPr lvl="1"/>
            <a:r>
              <a:rPr lang="en-US" altLang="zh-CN" dirty="0">
                <a:cs typeface="Arial" panose="020B0604020202020204" pitchFamily="34" charset="0"/>
              </a:rPr>
              <a:t>give</a:t>
            </a:r>
            <a:r>
              <a:rPr lang="zh-CN" altLang="en-US" dirty="0">
                <a:cs typeface="Arial" panose="020B0604020202020204" pitchFamily="34" charset="0"/>
              </a:rPr>
              <a:t> </a:t>
            </a:r>
            <a:r>
              <a:rPr lang="en-US" altLang="zh-CN" dirty="0">
                <a:cs typeface="Arial" panose="020B0604020202020204" pitchFamily="34" charset="0"/>
              </a:rPr>
              <a:t>me</a:t>
            </a:r>
            <a:r>
              <a:rPr lang="zh-CN" altLang="en-US" dirty="0">
                <a:cs typeface="Arial" panose="020B0604020202020204" pitchFamily="34" charset="0"/>
              </a:rPr>
              <a:t> </a:t>
            </a:r>
            <a:r>
              <a:rPr lang="en-US" altLang="zh-CN" dirty="0">
                <a:cs typeface="Arial" panose="020B0604020202020204" pitchFamily="34" charset="0"/>
              </a:rPr>
              <a:t>the</a:t>
            </a:r>
            <a:r>
              <a:rPr lang="zh-CN" altLang="en-US" dirty="0">
                <a:cs typeface="Arial" panose="020B0604020202020204" pitchFamily="34" charset="0"/>
              </a:rPr>
              <a:t> </a:t>
            </a:r>
            <a:r>
              <a:rPr lang="en-US" altLang="zh-CN" dirty="0">
                <a:cs typeface="Arial" panose="020B0604020202020204" pitchFamily="34" charset="0"/>
              </a:rPr>
              <a:t>closest</a:t>
            </a:r>
            <a:r>
              <a:rPr lang="zh-CN" altLang="en-US" dirty="0">
                <a:cs typeface="Arial" panose="020B0604020202020204" pitchFamily="34" charset="0"/>
              </a:rPr>
              <a:t> </a:t>
            </a:r>
            <a:r>
              <a:rPr lang="en-US" altLang="zh-CN" dirty="0">
                <a:cs typeface="Arial" panose="020B0604020202020204" pitchFamily="34" charset="0"/>
              </a:rPr>
              <a:t>route</a:t>
            </a:r>
            <a:r>
              <a:rPr lang="zh-CN" altLang="en-US" dirty="0">
                <a:cs typeface="Arial" panose="020B0604020202020204" pitchFamily="34" charset="0"/>
              </a:rPr>
              <a:t> </a:t>
            </a:r>
            <a:r>
              <a:rPr lang="en-US" altLang="zh-CN" dirty="0">
                <a:cs typeface="Arial" panose="020B0604020202020204" pitchFamily="34" charset="0"/>
              </a:rPr>
              <a:t>to</a:t>
            </a:r>
            <a:r>
              <a:rPr lang="zh-CN" altLang="en-US" dirty="0">
                <a:cs typeface="Arial" panose="020B0604020202020204" pitchFamily="34" charset="0"/>
              </a:rPr>
              <a:t> </a:t>
            </a:r>
            <a:r>
              <a:rPr lang="en-US" altLang="zh-CN" dirty="0">
                <a:cs typeface="Arial" panose="020B0604020202020204" pitchFamily="34" charset="0"/>
              </a:rPr>
              <a:t>a</a:t>
            </a:r>
            <a:r>
              <a:rPr lang="zh-CN" altLang="en-US" dirty="0">
                <a:cs typeface="Arial" panose="020B0604020202020204" pitchFamily="34" charset="0"/>
              </a:rPr>
              <a:t> </a:t>
            </a:r>
            <a:r>
              <a:rPr lang="en-US" altLang="zh-CN" dirty="0">
                <a:cs typeface="Arial" panose="020B0604020202020204" pitchFamily="34" charset="0"/>
              </a:rPr>
              <a:t>restaurant.</a:t>
            </a:r>
          </a:p>
          <a:p>
            <a:pPr lvl="1"/>
            <a:r>
              <a:rPr lang="en-US" altLang="zh-CN" dirty="0">
                <a:cs typeface="Arial" panose="020B0604020202020204" pitchFamily="34" charset="0"/>
              </a:rPr>
              <a:t>is</a:t>
            </a:r>
            <a:r>
              <a:rPr lang="zh-CN" altLang="en-US" dirty="0">
                <a:cs typeface="Arial" panose="020B0604020202020204" pitchFamily="34" charset="0"/>
              </a:rPr>
              <a:t> </a:t>
            </a:r>
            <a:r>
              <a:rPr lang="en-US" altLang="zh-CN" dirty="0">
                <a:cs typeface="Arial" panose="020B0604020202020204" pitchFamily="34" charset="0"/>
              </a:rPr>
              <a:t>there</a:t>
            </a:r>
            <a:r>
              <a:rPr lang="zh-CN" altLang="en-US" dirty="0">
                <a:cs typeface="Arial" panose="020B0604020202020204" pitchFamily="34" charset="0"/>
              </a:rPr>
              <a:t> </a:t>
            </a:r>
            <a:r>
              <a:rPr lang="en-US" altLang="zh-CN" dirty="0">
                <a:cs typeface="Arial" panose="020B0604020202020204" pitchFamily="34" charset="0"/>
              </a:rPr>
              <a:t>a</a:t>
            </a:r>
            <a:r>
              <a:rPr lang="zh-CN" altLang="en-US" dirty="0">
                <a:cs typeface="Arial" panose="020B0604020202020204" pitchFamily="34" charset="0"/>
              </a:rPr>
              <a:t> </a:t>
            </a:r>
            <a:r>
              <a:rPr lang="en-US" altLang="zh-CN" dirty="0">
                <a:cs typeface="Arial" panose="020B0604020202020204" pitchFamily="34" charset="0"/>
              </a:rPr>
              <a:t>close</a:t>
            </a:r>
            <a:r>
              <a:rPr lang="zh-CN" altLang="en-US" dirty="0">
                <a:cs typeface="Arial" panose="020B0604020202020204" pitchFamily="34" charset="0"/>
              </a:rPr>
              <a:t> </a:t>
            </a:r>
            <a:r>
              <a:rPr lang="en-US" altLang="zh-CN" dirty="0">
                <a:cs typeface="Arial" panose="020B0604020202020204" pitchFamily="34" charset="0"/>
              </a:rPr>
              <a:t>restaurant?</a:t>
            </a:r>
          </a:p>
        </p:txBody>
      </p:sp>
      <p:sp>
        <p:nvSpPr>
          <p:cNvPr id="4" name="Content Placeholder 3">
            <a:extLst>
              <a:ext uri="{FF2B5EF4-FFF2-40B4-BE49-F238E27FC236}">
                <a16:creationId xmlns:a16="http://schemas.microsoft.com/office/drawing/2014/main" id="{C48997A1-14B2-EE4D-BE45-23EB7D0117BB}"/>
              </a:ext>
            </a:extLst>
          </p:cNvPr>
          <p:cNvSpPr>
            <a:spLocks noGrp="1"/>
          </p:cNvSpPr>
          <p:nvPr>
            <p:ph sz="half" idx="2"/>
          </p:nvPr>
        </p:nvSpPr>
        <p:spPr/>
        <p:txBody>
          <a:bodyPr/>
          <a:lstStyle/>
          <a:p>
            <a:r>
              <a:rPr lang="ja-JP" altLang="en-US">
                <a:cs typeface="Arial" panose="020B0604020202020204" pitchFamily="34" charset="0"/>
              </a:rPr>
              <a:t>标注数据</a:t>
            </a:r>
            <a:endParaRPr lang="en-US" altLang="zh-CN" dirty="0">
              <a:cs typeface="Arial" panose="020B0604020202020204" pitchFamily="34" charset="0"/>
            </a:endParaRPr>
          </a:p>
          <a:p>
            <a:pPr lvl="1"/>
            <a:r>
              <a:rPr lang="zh-CN" altLang="en-US" dirty="0">
                <a:cs typeface="Arial" panose="020B0604020202020204" pitchFamily="34" charset="0"/>
              </a:rPr>
              <a:t>show me the </a:t>
            </a:r>
            <a:r>
              <a:rPr lang="en-US" altLang="zh-CN" b="1" dirty="0">
                <a:solidFill>
                  <a:srgbClr val="00B050"/>
                </a:solidFill>
                <a:cs typeface="Arial" panose="020B0604020202020204" pitchFamily="34" charset="0"/>
              </a:rPr>
              <a:t>[</a:t>
            </a:r>
            <a:r>
              <a:rPr lang="zh-CN" altLang="en-US" b="1" dirty="0">
                <a:solidFill>
                  <a:srgbClr val="00B050"/>
                </a:solidFill>
                <a:cs typeface="Arial" panose="020B0604020202020204" pitchFamily="34" charset="0"/>
              </a:rPr>
              <a:t>closest</a:t>
            </a:r>
            <a:r>
              <a:rPr lang="en-US" altLang="zh-CN" b="1" dirty="0">
                <a:solidFill>
                  <a:srgbClr val="00B050"/>
                </a:solidFill>
                <a:cs typeface="Arial" panose="020B0604020202020204" pitchFamily="34" charset="0"/>
              </a:rPr>
              <a:t>]&lt;distance&gt;</a:t>
            </a:r>
            <a:r>
              <a:rPr lang="zh-CN" altLang="en-US" dirty="0">
                <a:cs typeface="Arial" panose="020B0604020202020204" pitchFamily="34" charset="0"/>
              </a:rPr>
              <a:t> </a:t>
            </a:r>
            <a:r>
              <a:rPr lang="en-US" altLang="zh-CN" b="1" dirty="0">
                <a:solidFill>
                  <a:schemeClr val="accent1"/>
                </a:solidFill>
                <a:cs typeface="Arial" panose="020B0604020202020204" pitchFamily="34" charset="0"/>
              </a:rPr>
              <a:t>[</a:t>
            </a:r>
            <a:r>
              <a:rPr lang="zh-CN" altLang="en-US" b="1" dirty="0">
                <a:solidFill>
                  <a:schemeClr val="accent1"/>
                </a:solidFill>
                <a:cs typeface="Arial" panose="020B0604020202020204" pitchFamily="34" charset="0"/>
              </a:rPr>
              <a:t>restaurant</a:t>
            </a:r>
            <a:r>
              <a:rPr lang="en-US" altLang="zh-CN" b="1" dirty="0">
                <a:solidFill>
                  <a:schemeClr val="accent1"/>
                </a:solidFill>
                <a:cs typeface="Arial" panose="020B0604020202020204" pitchFamily="34" charset="0"/>
              </a:rPr>
              <a:t>]&lt;poi</a:t>
            </a:r>
            <a:r>
              <a:rPr lang="zh-CN" altLang="en-US" b="1" dirty="0">
                <a:solidFill>
                  <a:schemeClr val="accent1"/>
                </a:solidFill>
                <a:cs typeface="Arial" panose="020B0604020202020204" pitchFamily="34" charset="0"/>
              </a:rPr>
              <a:t> </a:t>
            </a:r>
            <a:r>
              <a:rPr lang="en-US" altLang="zh-CN" b="1" dirty="0">
                <a:solidFill>
                  <a:schemeClr val="accent1"/>
                </a:solidFill>
                <a:cs typeface="Arial" panose="020B0604020202020204" pitchFamily="34" charset="0"/>
              </a:rPr>
              <a:t>type&gt;</a:t>
            </a:r>
            <a:r>
              <a:rPr lang="en-US" altLang="zh-CN" dirty="0">
                <a:cs typeface="Arial" panose="020B0604020202020204" pitchFamily="34" charset="0"/>
              </a:rPr>
              <a:t>.</a:t>
            </a:r>
            <a:endParaRPr lang="en-US" dirty="0"/>
          </a:p>
        </p:txBody>
      </p:sp>
    </p:spTree>
    <p:extLst>
      <p:ext uri="{BB962C8B-B14F-4D97-AF65-F5344CB8AC3E}">
        <p14:creationId xmlns:p14="http://schemas.microsoft.com/office/powerpoint/2010/main" val="1390022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5EC5F-E840-D541-9EBD-1F23FE179F6C}"/>
              </a:ext>
            </a:extLst>
          </p:cNvPr>
          <p:cNvSpPr>
            <a:spLocks noGrp="1"/>
          </p:cNvSpPr>
          <p:nvPr>
            <p:ph type="title"/>
          </p:nvPr>
        </p:nvSpPr>
        <p:spPr/>
        <p:txBody>
          <a:bodyPr/>
          <a:lstStyle/>
          <a:p>
            <a:r>
              <a:rPr lang="ja-JP" altLang="en-US"/>
              <a:t>原则</a:t>
            </a:r>
            <a:r>
              <a:rPr lang="zh-CN" altLang="en-US" dirty="0"/>
              <a:t>：</a:t>
            </a:r>
            <a:r>
              <a:rPr lang="ja-JP" altLang="en-US"/>
              <a:t>符合学术共识</a:t>
            </a:r>
            <a:endParaRPr lang="en-US" dirty="0"/>
          </a:p>
        </p:txBody>
      </p:sp>
      <p:sp>
        <p:nvSpPr>
          <p:cNvPr id="3" name="Content Placeholder 2">
            <a:extLst>
              <a:ext uri="{FF2B5EF4-FFF2-40B4-BE49-F238E27FC236}">
                <a16:creationId xmlns:a16="http://schemas.microsoft.com/office/drawing/2014/main" id="{C5D2685A-3963-2E40-808A-BABF8D516F80}"/>
              </a:ext>
            </a:extLst>
          </p:cNvPr>
          <p:cNvSpPr>
            <a:spLocks noGrp="1"/>
          </p:cNvSpPr>
          <p:nvPr>
            <p:ph idx="1"/>
          </p:nvPr>
        </p:nvSpPr>
        <p:spPr/>
        <p:txBody>
          <a:bodyPr/>
          <a:lstStyle/>
          <a:p>
            <a:r>
              <a:rPr lang="ja-JP" altLang="en-US"/>
              <a:t>错误的示范</a:t>
            </a:r>
            <a:endParaRPr lang="en-US" altLang="ja-JP" dirty="0"/>
          </a:p>
          <a:p>
            <a:pPr lvl="1"/>
            <a:r>
              <a:rPr lang="ja-JP" altLang="en-US"/>
              <a:t>“我们将情感分析建模为</a:t>
            </a:r>
            <a:r>
              <a:rPr lang="ja-JP" altLang="en-US" u="sng"/>
              <a:t>从句子到类别标识的生成</a:t>
            </a:r>
            <a:r>
              <a:rPr lang="ja-JP" altLang="en-US"/>
              <a:t>问题”</a:t>
            </a:r>
            <a:endParaRPr lang="en-US" altLang="ja-JP" dirty="0"/>
          </a:p>
          <a:p>
            <a:pPr lvl="1"/>
            <a:endParaRPr lang="en-US" dirty="0"/>
          </a:p>
          <a:p>
            <a:r>
              <a:rPr lang="ja-JP" altLang="en-US"/>
              <a:t>正确的示范</a:t>
            </a:r>
            <a:endParaRPr lang="en-US" altLang="ja-JP" dirty="0"/>
          </a:p>
          <a:p>
            <a:pPr lvl="1"/>
            <a:r>
              <a:rPr lang="zh-CN" altLang="en-US" dirty="0"/>
              <a:t>“</a:t>
            </a:r>
            <a:r>
              <a:rPr lang="ja-JP" altLang="en-US"/>
              <a:t>我们将情感分析建模为</a:t>
            </a:r>
            <a:r>
              <a:rPr lang="ja-JP" altLang="en-US" u="sng"/>
              <a:t>分类</a:t>
            </a:r>
            <a:r>
              <a:rPr lang="ja-JP" altLang="en-US"/>
              <a:t>问题</a:t>
            </a:r>
            <a:r>
              <a:rPr lang="zh-CN" altLang="en-US" dirty="0"/>
              <a:t>”</a:t>
            </a:r>
            <a:endParaRPr lang="en-US" altLang="zh-CN" dirty="0"/>
          </a:p>
          <a:p>
            <a:pPr lvl="1"/>
            <a:endParaRPr lang="en-US" dirty="0"/>
          </a:p>
        </p:txBody>
      </p:sp>
      <p:grpSp>
        <p:nvGrpSpPr>
          <p:cNvPr id="70" name="Group 69">
            <a:extLst>
              <a:ext uri="{FF2B5EF4-FFF2-40B4-BE49-F238E27FC236}">
                <a16:creationId xmlns:a16="http://schemas.microsoft.com/office/drawing/2014/main" id="{9DC8DDAA-CEEB-0F45-9D48-7ED7589BDA59}"/>
              </a:ext>
            </a:extLst>
          </p:cNvPr>
          <p:cNvGrpSpPr/>
          <p:nvPr/>
        </p:nvGrpSpPr>
        <p:grpSpPr>
          <a:xfrm>
            <a:off x="1554848" y="4409605"/>
            <a:ext cx="9082304" cy="1873258"/>
            <a:chOff x="1246612" y="4409605"/>
            <a:chExt cx="9082304" cy="1873258"/>
          </a:xfrm>
        </p:grpSpPr>
        <p:grpSp>
          <p:nvGrpSpPr>
            <p:cNvPr id="67" name="Group 66">
              <a:extLst>
                <a:ext uri="{FF2B5EF4-FFF2-40B4-BE49-F238E27FC236}">
                  <a16:creationId xmlns:a16="http://schemas.microsoft.com/office/drawing/2014/main" id="{A735FD8A-7F9D-1241-BD67-87F2701772B1}"/>
                </a:ext>
              </a:extLst>
            </p:cNvPr>
            <p:cNvGrpSpPr/>
            <p:nvPr/>
          </p:nvGrpSpPr>
          <p:grpSpPr>
            <a:xfrm>
              <a:off x="1246612" y="5112815"/>
              <a:ext cx="4103227" cy="1170048"/>
              <a:chOff x="495496" y="5276102"/>
              <a:chExt cx="4103227" cy="1170048"/>
            </a:xfrm>
          </p:grpSpPr>
          <p:sp>
            <p:nvSpPr>
              <p:cNvPr id="4" name="圆角矩形 19">
                <a:extLst>
                  <a:ext uri="{FF2B5EF4-FFF2-40B4-BE49-F238E27FC236}">
                    <a16:creationId xmlns:a16="http://schemas.microsoft.com/office/drawing/2014/main" id="{B83DF086-6E52-1248-BD0B-9F7AE6DC908D}"/>
                  </a:ext>
                </a:extLst>
              </p:cNvPr>
              <p:cNvSpPr/>
              <p:nvPr/>
            </p:nvSpPr>
            <p:spPr>
              <a:xfrm>
                <a:off x="495496" y="5276102"/>
                <a:ext cx="409242" cy="38025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h</a:t>
                </a:r>
                <a:r>
                  <a:rPr lang="en-US" altLang="zh-CN" sz="1600" baseline="-25000" dirty="0">
                    <a:solidFill>
                      <a:schemeClr val="tx1"/>
                    </a:solidFill>
                    <a:latin typeface="Times New Roman" panose="02020603050405020304" pitchFamily="18" charset="0"/>
                    <a:cs typeface="Times New Roman" panose="02020603050405020304" pitchFamily="18" charset="0"/>
                  </a:rPr>
                  <a:t>1</a:t>
                </a:r>
                <a:endParaRPr lang="zh-CN" altLang="en-US" sz="1600" baseline="-25000" dirty="0">
                  <a:solidFill>
                    <a:schemeClr val="tx1"/>
                  </a:solidFill>
                  <a:latin typeface="Times New Roman" panose="02020603050405020304" pitchFamily="18" charset="0"/>
                  <a:cs typeface="Times New Roman" panose="02020603050405020304" pitchFamily="18" charset="0"/>
                </a:endParaRPr>
              </a:p>
            </p:txBody>
          </p:sp>
          <p:sp>
            <p:nvSpPr>
              <p:cNvPr id="5" name="圆角矩形 20">
                <a:extLst>
                  <a:ext uri="{FF2B5EF4-FFF2-40B4-BE49-F238E27FC236}">
                    <a16:creationId xmlns:a16="http://schemas.microsoft.com/office/drawing/2014/main" id="{FE51C89F-1063-3143-8F5A-7ECDF931BEF7}"/>
                  </a:ext>
                </a:extLst>
              </p:cNvPr>
              <p:cNvSpPr/>
              <p:nvPr/>
            </p:nvSpPr>
            <p:spPr>
              <a:xfrm>
                <a:off x="1419916" y="5276102"/>
                <a:ext cx="409242" cy="38025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h</a:t>
                </a:r>
                <a:r>
                  <a:rPr lang="en-US" altLang="zh-CN" sz="1600" baseline="-25000" dirty="0">
                    <a:solidFill>
                      <a:schemeClr val="tx1"/>
                    </a:solidFill>
                    <a:latin typeface="Times New Roman" panose="02020603050405020304" pitchFamily="18" charset="0"/>
                    <a:cs typeface="Times New Roman" panose="02020603050405020304" pitchFamily="18" charset="0"/>
                  </a:rPr>
                  <a:t>2</a:t>
                </a:r>
                <a:endParaRPr lang="zh-CN" altLang="en-US" sz="1600" baseline="-25000" dirty="0">
                  <a:solidFill>
                    <a:schemeClr val="tx1"/>
                  </a:solidFill>
                  <a:latin typeface="Times New Roman" panose="02020603050405020304" pitchFamily="18" charset="0"/>
                  <a:cs typeface="Times New Roman" panose="02020603050405020304" pitchFamily="18" charset="0"/>
                </a:endParaRPr>
              </a:p>
            </p:txBody>
          </p:sp>
          <p:sp>
            <p:nvSpPr>
              <p:cNvPr id="6" name="圆角矩形 21">
                <a:extLst>
                  <a:ext uri="{FF2B5EF4-FFF2-40B4-BE49-F238E27FC236}">
                    <a16:creationId xmlns:a16="http://schemas.microsoft.com/office/drawing/2014/main" id="{1A36E66C-A86D-C848-9BA1-79AA5124403D}"/>
                  </a:ext>
                </a:extLst>
              </p:cNvPr>
              <p:cNvSpPr/>
              <p:nvPr/>
            </p:nvSpPr>
            <p:spPr>
              <a:xfrm>
                <a:off x="2344336" y="5276102"/>
                <a:ext cx="409242" cy="38025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h</a:t>
                </a:r>
                <a:r>
                  <a:rPr lang="en-US" altLang="zh-CN" sz="1600" baseline="-25000" dirty="0">
                    <a:solidFill>
                      <a:schemeClr val="tx1"/>
                    </a:solidFill>
                    <a:latin typeface="Times New Roman" panose="02020603050405020304" pitchFamily="18" charset="0"/>
                    <a:cs typeface="Times New Roman" panose="02020603050405020304" pitchFamily="18" charset="0"/>
                  </a:rPr>
                  <a:t>3</a:t>
                </a:r>
                <a:endParaRPr lang="zh-CN" altLang="en-US" sz="1600" baseline="-25000" dirty="0">
                  <a:solidFill>
                    <a:schemeClr val="tx1"/>
                  </a:solidFill>
                  <a:latin typeface="Times New Roman" panose="02020603050405020304" pitchFamily="18" charset="0"/>
                  <a:cs typeface="Times New Roman" panose="02020603050405020304" pitchFamily="18" charset="0"/>
                </a:endParaRPr>
              </a:p>
            </p:txBody>
          </p:sp>
          <p:sp>
            <p:nvSpPr>
              <p:cNvPr id="7" name="圆角矩形 22">
                <a:extLst>
                  <a:ext uri="{FF2B5EF4-FFF2-40B4-BE49-F238E27FC236}">
                    <a16:creationId xmlns:a16="http://schemas.microsoft.com/office/drawing/2014/main" id="{BD9304B4-6F22-D646-BF37-B4C3D6056030}"/>
                  </a:ext>
                </a:extLst>
              </p:cNvPr>
              <p:cNvSpPr/>
              <p:nvPr/>
            </p:nvSpPr>
            <p:spPr>
              <a:xfrm>
                <a:off x="3268755" y="5276102"/>
                <a:ext cx="409242" cy="38025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h</a:t>
                </a:r>
                <a:r>
                  <a:rPr lang="en-US" altLang="zh-CN" sz="1600" baseline="-25000" dirty="0">
                    <a:solidFill>
                      <a:schemeClr val="tx1"/>
                    </a:solidFill>
                    <a:latin typeface="Times New Roman" panose="02020603050405020304" pitchFamily="18" charset="0"/>
                    <a:cs typeface="Times New Roman" panose="02020603050405020304" pitchFamily="18" charset="0"/>
                  </a:rPr>
                  <a:t>4</a:t>
                </a:r>
                <a:endParaRPr lang="zh-CN" altLang="en-US" sz="1600" baseline="-25000" dirty="0">
                  <a:solidFill>
                    <a:schemeClr val="tx1"/>
                  </a:solidFill>
                  <a:latin typeface="Times New Roman" panose="02020603050405020304" pitchFamily="18" charset="0"/>
                  <a:cs typeface="Times New Roman" panose="02020603050405020304" pitchFamily="18" charset="0"/>
                </a:endParaRPr>
              </a:p>
            </p:txBody>
          </p:sp>
          <p:cxnSp>
            <p:nvCxnSpPr>
              <p:cNvPr id="8" name="直接箭头连接符 21">
                <a:extLst>
                  <a:ext uri="{FF2B5EF4-FFF2-40B4-BE49-F238E27FC236}">
                    <a16:creationId xmlns:a16="http://schemas.microsoft.com/office/drawing/2014/main" id="{5499B151-2CAA-1E4F-BCF6-FBEB6A4D281F}"/>
                  </a:ext>
                </a:extLst>
              </p:cNvPr>
              <p:cNvCxnSpPr/>
              <p:nvPr/>
            </p:nvCxnSpPr>
            <p:spPr>
              <a:xfrm>
                <a:off x="904738" y="5473526"/>
                <a:ext cx="5151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24">
                <a:extLst>
                  <a:ext uri="{FF2B5EF4-FFF2-40B4-BE49-F238E27FC236}">
                    <a16:creationId xmlns:a16="http://schemas.microsoft.com/office/drawing/2014/main" id="{2E2570D5-E33C-854A-8017-872FD58779EB}"/>
                  </a:ext>
                </a:extLst>
              </p:cNvPr>
              <p:cNvCxnSpPr/>
              <p:nvPr/>
            </p:nvCxnSpPr>
            <p:spPr>
              <a:xfrm>
                <a:off x="1829158" y="5473528"/>
                <a:ext cx="5151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26">
                <a:extLst>
                  <a:ext uri="{FF2B5EF4-FFF2-40B4-BE49-F238E27FC236}">
                    <a16:creationId xmlns:a16="http://schemas.microsoft.com/office/drawing/2014/main" id="{0DC6DA81-5D1E-9B48-BC49-FF391B482880}"/>
                  </a:ext>
                </a:extLst>
              </p:cNvPr>
              <p:cNvCxnSpPr/>
              <p:nvPr/>
            </p:nvCxnSpPr>
            <p:spPr>
              <a:xfrm>
                <a:off x="2753578" y="5475296"/>
                <a:ext cx="5151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圆角矩形 19">
                <a:extLst>
                  <a:ext uri="{FF2B5EF4-FFF2-40B4-BE49-F238E27FC236}">
                    <a16:creationId xmlns:a16="http://schemas.microsoft.com/office/drawing/2014/main" id="{B55D6946-439B-BE4D-A616-F7B154222080}"/>
                  </a:ext>
                </a:extLst>
              </p:cNvPr>
              <p:cNvSpPr/>
              <p:nvPr/>
            </p:nvSpPr>
            <p:spPr>
              <a:xfrm>
                <a:off x="495496" y="6065897"/>
                <a:ext cx="409242" cy="38025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aseline="-25000" dirty="0">
                    <a:solidFill>
                      <a:schemeClr val="tx1"/>
                    </a:solidFill>
                    <a:latin typeface="Times New Roman" panose="02020603050405020304" pitchFamily="18" charset="0"/>
                    <a:cs typeface="Times New Roman" panose="02020603050405020304" pitchFamily="18" charset="0"/>
                  </a:rPr>
                  <a:t>w1</a:t>
                </a:r>
                <a:endParaRPr lang="zh-CN" altLang="en-US" sz="1600" baseline="-25000" dirty="0">
                  <a:solidFill>
                    <a:schemeClr val="tx1"/>
                  </a:solidFill>
                  <a:latin typeface="Times New Roman" panose="02020603050405020304" pitchFamily="18" charset="0"/>
                  <a:cs typeface="Times New Roman" panose="02020603050405020304" pitchFamily="18" charset="0"/>
                </a:endParaRPr>
              </a:p>
            </p:txBody>
          </p:sp>
          <p:sp>
            <p:nvSpPr>
              <p:cNvPr id="12" name="圆角矩形 20">
                <a:extLst>
                  <a:ext uri="{FF2B5EF4-FFF2-40B4-BE49-F238E27FC236}">
                    <a16:creationId xmlns:a16="http://schemas.microsoft.com/office/drawing/2014/main" id="{DB38C891-B8BE-CA48-8306-C9D1580C41F8}"/>
                  </a:ext>
                </a:extLst>
              </p:cNvPr>
              <p:cNvSpPr/>
              <p:nvPr/>
            </p:nvSpPr>
            <p:spPr>
              <a:xfrm>
                <a:off x="1419916" y="6065897"/>
                <a:ext cx="409242" cy="38025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aseline="-25000" dirty="0">
                    <a:solidFill>
                      <a:schemeClr val="tx1"/>
                    </a:solidFill>
                    <a:latin typeface="Times New Roman" panose="02020603050405020304" pitchFamily="18" charset="0"/>
                    <a:cs typeface="Times New Roman" panose="02020603050405020304" pitchFamily="18" charset="0"/>
                  </a:rPr>
                  <a:t>w2</a:t>
                </a:r>
                <a:endParaRPr lang="zh-CN" altLang="en-US" sz="1600" baseline="-25000" dirty="0">
                  <a:solidFill>
                    <a:schemeClr val="tx1"/>
                  </a:solidFill>
                  <a:latin typeface="Times New Roman" panose="02020603050405020304" pitchFamily="18" charset="0"/>
                  <a:cs typeface="Times New Roman" panose="02020603050405020304" pitchFamily="18" charset="0"/>
                </a:endParaRPr>
              </a:p>
            </p:txBody>
          </p:sp>
          <p:sp>
            <p:nvSpPr>
              <p:cNvPr id="13" name="圆角矩形 21">
                <a:extLst>
                  <a:ext uri="{FF2B5EF4-FFF2-40B4-BE49-F238E27FC236}">
                    <a16:creationId xmlns:a16="http://schemas.microsoft.com/office/drawing/2014/main" id="{3A6AD054-4B11-734C-B483-0C35A4BE590B}"/>
                  </a:ext>
                </a:extLst>
              </p:cNvPr>
              <p:cNvSpPr/>
              <p:nvPr/>
            </p:nvSpPr>
            <p:spPr>
              <a:xfrm>
                <a:off x="2344336" y="6065897"/>
                <a:ext cx="409242" cy="38025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aseline="-25000" dirty="0">
                    <a:solidFill>
                      <a:schemeClr val="tx1"/>
                    </a:solidFill>
                    <a:latin typeface="Times New Roman" panose="02020603050405020304" pitchFamily="18" charset="0"/>
                    <a:cs typeface="Times New Roman" panose="02020603050405020304" pitchFamily="18" charset="0"/>
                  </a:rPr>
                  <a:t>w3</a:t>
                </a:r>
                <a:endParaRPr lang="zh-CN" altLang="en-US" sz="1600" baseline="-25000" dirty="0">
                  <a:solidFill>
                    <a:schemeClr val="tx1"/>
                  </a:solidFill>
                  <a:latin typeface="Times New Roman" panose="02020603050405020304" pitchFamily="18" charset="0"/>
                  <a:cs typeface="Times New Roman" panose="02020603050405020304" pitchFamily="18" charset="0"/>
                </a:endParaRPr>
              </a:p>
            </p:txBody>
          </p:sp>
          <p:sp>
            <p:nvSpPr>
              <p:cNvPr id="14" name="圆角矩形 22">
                <a:extLst>
                  <a:ext uri="{FF2B5EF4-FFF2-40B4-BE49-F238E27FC236}">
                    <a16:creationId xmlns:a16="http://schemas.microsoft.com/office/drawing/2014/main" id="{6F5E56BE-AE94-4F46-B5BD-1D1BFB4DDA45}"/>
                  </a:ext>
                </a:extLst>
              </p:cNvPr>
              <p:cNvSpPr/>
              <p:nvPr/>
            </p:nvSpPr>
            <p:spPr>
              <a:xfrm>
                <a:off x="3268755" y="6065897"/>
                <a:ext cx="409242" cy="38025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25000" dirty="0">
                    <a:solidFill>
                      <a:schemeClr val="tx1"/>
                    </a:solidFill>
                    <a:latin typeface="Times New Roman" panose="02020603050405020304" pitchFamily="18" charset="0"/>
                    <a:cs typeface="Times New Roman" panose="02020603050405020304" pitchFamily="18" charset="0"/>
                  </a:rPr>
                  <a:t>w4</a:t>
                </a:r>
                <a:endParaRPr lang="zh-CN" altLang="en-US" baseline="-25000" dirty="0">
                  <a:solidFill>
                    <a:schemeClr val="tx1"/>
                  </a:solidFill>
                  <a:latin typeface="Times New Roman" panose="02020603050405020304" pitchFamily="18" charset="0"/>
                  <a:cs typeface="Times New Roman" panose="02020603050405020304" pitchFamily="18" charset="0"/>
                </a:endParaRPr>
              </a:p>
            </p:txBody>
          </p:sp>
          <p:cxnSp>
            <p:nvCxnSpPr>
              <p:cNvPr id="15" name="直接箭头连接符 21">
                <a:extLst>
                  <a:ext uri="{FF2B5EF4-FFF2-40B4-BE49-F238E27FC236}">
                    <a16:creationId xmlns:a16="http://schemas.microsoft.com/office/drawing/2014/main" id="{F34097F5-3044-FD44-90D3-96C2724AFDA4}"/>
                  </a:ext>
                </a:extLst>
              </p:cNvPr>
              <p:cNvCxnSpPr>
                <a:cxnSpLocks/>
                <a:stCxn id="11" idx="0"/>
                <a:endCxn id="4" idx="2"/>
              </p:cNvCxnSpPr>
              <p:nvPr/>
            </p:nvCxnSpPr>
            <p:spPr>
              <a:xfrm flipV="1">
                <a:off x="700117" y="5656355"/>
                <a:ext cx="0" cy="409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24">
                <a:extLst>
                  <a:ext uri="{FF2B5EF4-FFF2-40B4-BE49-F238E27FC236}">
                    <a16:creationId xmlns:a16="http://schemas.microsoft.com/office/drawing/2014/main" id="{3CA3CDCA-E0FC-564F-9CE8-7777DDC86386}"/>
                  </a:ext>
                </a:extLst>
              </p:cNvPr>
              <p:cNvCxnSpPr>
                <a:cxnSpLocks/>
                <a:stCxn id="12" idx="0"/>
                <a:endCxn id="5" idx="2"/>
              </p:cNvCxnSpPr>
              <p:nvPr/>
            </p:nvCxnSpPr>
            <p:spPr>
              <a:xfrm flipV="1">
                <a:off x="1624537" y="5656355"/>
                <a:ext cx="0" cy="409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26">
                <a:extLst>
                  <a:ext uri="{FF2B5EF4-FFF2-40B4-BE49-F238E27FC236}">
                    <a16:creationId xmlns:a16="http://schemas.microsoft.com/office/drawing/2014/main" id="{F7BFC1CA-2E78-FB47-9D1D-B82058D0E441}"/>
                  </a:ext>
                </a:extLst>
              </p:cNvPr>
              <p:cNvCxnSpPr>
                <a:cxnSpLocks/>
                <a:stCxn id="13" idx="0"/>
                <a:endCxn id="6" idx="2"/>
              </p:cNvCxnSpPr>
              <p:nvPr/>
            </p:nvCxnSpPr>
            <p:spPr>
              <a:xfrm flipV="1">
                <a:off x="2548957" y="5656355"/>
                <a:ext cx="0" cy="409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6">
                <a:extLst>
                  <a:ext uri="{FF2B5EF4-FFF2-40B4-BE49-F238E27FC236}">
                    <a16:creationId xmlns:a16="http://schemas.microsoft.com/office/drawing/2014/main" id="{28414580-4D41-C54F-AA8B-20BCD1FADEBA}"/>
                  </a:ext>
                </a:extLst>
              </p:cNvPr>
              <p:cNvCxnSpPr>
                <a:cxnSpLocks/>
                <a:stCxn id="14" idx="0"/>
                <a:endCxn id="7" idx="2"/>
              </p:cNvCxnSpPr>
              <p:nvPr/>
            </p:nvCxnSpPr>
            <p:spPr>
              <a:xfrm flipV="1">
                <a:off x="3473376" y="5656355"/>
                <a:ext cx="0" cy="409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圆角矩形 22">
                <a:extLst>
                  <a:ext uri="{FF2B5EF4-FFF2-40B4-BE49-F238E27FC236}">
                    <a16:creationId xmlns:a16="http://schemas.microsoft.com/office/drawing/2014/main" id="{E8ABCE23-AC72-4544-968C-AD2B3AB26162}"/>
                  </a:ext>
                </a:extLst>
              </p:cNvPr>
              <p:cNvSpPr/>
              <p:nvPr/>
            </p:nvSpPr>
            <p:spPr>
              <a:xfrm>
                <a:off x="4189481" y="5276102"/>
                <a:ext cx="409242" cy="38025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aseline="-25000" dirty="0">
                    <a:solidFill>
                      <a:schemeClr val="tx1"/>
                    </a:solidFill>
                    <a:latin typeface="Times New Roman" panose="02020603050405020304" pitchFamily="18" charset="0"/>
                    <a:cs typeface="Times New Roman" panose="02020603050405020304" pitchFamily="18" charset="0"/>
                  </a:rPr>
                  <a:t>c</a:t>
                </a:r>
                <a:endParaRPr lang="zh-CN" altLang="en-US" sz="1600" baseline="-25000" dirty="0">
                  <a:solidFill>
                    <a:schemeClr val="tx1"/>
                  </a:solidFill>
                  <a:latin typeface="Times New Roman" panose="02020603050405020304" pitchFamily="18" charset="0"/>
                  <a:cs typeface="Times New Roman" panose="02020603050405020304" pitchFamily="18" charset="0"/>
                </a:endParaRPr>
              </a:p>
            </p:txBody>
          </p:sp>
          <p:cxnSp>
            <p:nvCxnSpPr>
              <p:cNvPr id="31" name="Elbow Connector 30">
                <a:extLst>
                  <a:ext uri="{FF2B5EF4-FFF2-40B4-BE49-F238E27FC236}">
                    <a16:creationId xmlns:a16="http://schemas.microsoft.com/office/drawing/2014/main" id="{EB1F056C-8BF6-3B48-8A8F-20A7E2D487D2}"/>
                  </a:ext>
                </a:extLst>
              </p:cNvPr>
              <p:cNvCxnSpPr>
                <a:stCxn id="4" idx="1"/>
                <a:endCxn id="29" idx="0"/>
              </p:cNvCxnSpPr>
              <p:nvPr/>
            </p:nvCxnSpPr>
            <p:spPr>
              <a:xfrm rot="10800000" flipH="1">
                <a:off x="495496" y="5276103"/>
                <a:ext cx="3898606" cy="190127"/>
              </a:xfrm>
              <a:prstGeom prst="bentConnector4">
                <a:avLst>
                  <a:gd name="adj1" fmla="val -5864"/>
                  <a:gd name="adj2" fmla="val 35764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24">
                <a:extLst>
                  <a:ext uri="{FF2B5EF4-FFF2-40B4-BE49-F238E27FC236}">
                    <a16:creationId xmlns:a16="http://schemas.microsoft.com/office/drawing/2014/main" id="{BE9CE061-1528-C640-9490-E2CBDDF11A43}"/>
                  </a:ext>
                </a:extLst>
              </p:cNvPr>
              <p:cNvCxnSpPr>
                <a:cxnSpLocks/>
                <a:stCxn id="7" idx="3"/>
                <a:endCxn id="29" idx="1"/>
              </p:cNvCxnSpPr>
              <p:nvPr/>
            </p:nvCxnSpPr>
            <p:spPr>
              <a:xfrm>
                <a:off x="3677997" y="5466229"/>
                <a:ext cx="5114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74A602F2-318A-E64A-B658-12FE2A492D1A}"/>
                </a:ext>
              </a:extLst>
            </p:cNvPr>
            <p:cNvGrpSpPr/>
            <p:nvPr/>
          </p:nvGrpSpPr>
          <p:grpSpPr>
            <a:xfrm>
              <a:off x="7146415" y="4409605"/>
              <a:ext cx="3182501" cy="1873258"/>
              <a:chOff x="7146415" y="4572892"/>
              <a:chExt cx="3182501" cy="1873258"/>
            </a:xfrm>
          </p:grpSpPr>
          <p:sp>
            <p:nvSpPr>
              <p:cNvPr id="38" name="圆角矩形 19">
                <a:extLst>
                  <a:ext uri="{FF2B5EF4-FFF2-40B4-BE49-F238E27FC236}">
                    <a16:creationId xmlns:a16="http://schemas.microsoft.com/office/drawing/2014/main" id="{8878619C-F0E2-D746-AF48-A470125A2F2C}"/>
                  </a:ext>
                </a:extLst>
              </p:cNvPr>
              <p:cNvSpPr/>
              <p:nvPr/>
            </p:nvSpPr>
            <p:spPr>
              <a:xfrm>
                <a:off x="7146415" y="5276102"/>
                <a:ext cx="409242" cy="38025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h</a:t>
                </a:r>
                <a:r>
                  <a:rPr lang="en-US" altLang="zh-CN" sz="1600" baseline="-25000" dirty="0">
                    <a:solidFill>
                      <a:schemeClr val="tx1"/>
                    </a:solidFill>
                    <a:latin typeface="Times New Roman" panose="02020603050405020304" pitchFamily="18" charset="0"/>
                    <a:cs typeface="Times New Roman" panose="02020603050405020304" pitchFamily="18" charset="0"/>
                  </a:rPr>
                  <a:t>1</a:t>
                </a:r>
                <a:endParaRPr lang="zh-CN" altLang="en-US" sz="1600" baseline="-25000" dirty="0">
                  <a:solidFill>
                    <a:schemeClr val="tx1"/>
                  </a:solidFill>
                  <a:latin typeface="Times New Roman" panose="02020603050405020304" pitchFamily="18" charset="0"/>
                  <a:cs typeface="Times New Roman" panose="02020603050405020304" pitchFamily="18" charset="0"/>
                </a:endParaRPr>
              </a:p>
            </p:txBody>
          </p:sp>
          <p:sp>
            <p:nvSpPr>
              <p:cNvPr id="41" name="圆角矩形 22">
                <a:extLst>
                  <a:ext uri="{FF2B5EF4-FFF2-40B4-BE49-F238E27FC236}">
                    <a16:creationId xmlns:a16="http://schemas.microsoft.com/office/drawing/2014/main" id="{19FD3B20-C641-E84C-B2B2-B092E660EAB7}"/>
                  </a:ext>
                </a:extLst>
              </p:cNvPr>
              <p:cNvSpPr/>
              <p:nvPr/>
            </p:nvSpPr>
            <p:spPr>
              <a:xfrm>
                <a:off x="9919674" y="5276102"/>
                <a:ext cx="409242" cy="38025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h</a:t>
                </a:r>
                <a:r>
                  <a:rPr lang="en-US" altLang="zh-CN" sz="1600" baseline="-25000" dirty="0">
                    <a:solidFill>
                      <a:schemeClr val="tx1"/>
                    </a:solidFill>
                    <a:latin typeface="Times New Roman" panose="02020603050405020304" pitchFamily="18" charset="0"/>
                    <a:cs typeface="Times New Roman" panose="02020603050405020304" pitchFamily="18" charset="0"/>
                  </a:rPr>
                  <a:t>4</a:t>
                </a:r>
                <a:endParaRPr lang="zh-CN" altLang="en-US" sz="1600" baseline="-25000" dirty="0">
                  <a:solidFill>
                    <a:schemeClr val="tx1"/>
                  </a:solidFill>
                  <a:latin typeface="Times New Roman" panose="02020603050405020304" pitchFamily="18" charset="0"/>
                  <a:cs typeface="Times New Roman" panose="02020603050405020304" pitchFamily="18" charset="0"/>
                </a:endParaRPr>
              </a:p>
            </p:txBody>
          </p:sp>
          <p:cxnSp>
            <p:nvCxnSpPr>
              <p:cNvPr id="42" name="直接箭头连接符 21">
                <a:extLst>
                  <a:ext uri="{FF2B5EF4-FFF2-40B4-BE49-F238E27FC236}">
                    <a16:creationId xmlns:a16="http://schemas.microsoft.com/office/drawing/2014/main" id="{1BBAB6F8-5851-EF48-BAA9-B54D05FC6884}"/>
                  </a:ext>
                </a:extLst>
              </p:cNvPr>
              <p:cNvCxnSpPr/>
              <p:nvPr/>
            </p:nvCxnSpPr>
            <p:spPr>
              <a:xfrm>
                <a:off x="7555657" y="5473526"/>
                <a:ext cx="5151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D540E578-E3E9-7E4E-99C5-BC93D8358966}"/>
                  </a:ext>
                </a:extLst>
              </p:cNvPr>
              <p:cNvGrpSpPr/>
              <p:nvPr/>
            </p:nvGrpSpPr>
            <p:grpSpPr>
              <a:xfrm>
                <a:off x="8070835" y="5276102"/>
                <a:ext cx="1333662" cy="380253"/>
                <a:chOff x="8070835" y="5276102"/>
                <a:chExt cx="1333662" cy="380253"/>
              </a:xfrm>
            </p:grpSpPr>
            <p:sp>
              <p:nvSpPr>
                <p:cNvPr id="39" name="圆角矩形 20">
                  <a:extLst>
                    <a:ext uri="{FF2B5EF4-FFF2-40B4-BE49-F238E27FC236}">
                      <a16:creationId xmlns:a16="http://schemas.microsoft.com/office/drawing/2014/main" id="{CC33FAAF-3DF3-4C43-B482-1AA239B7DA46}"/>
                    </a:ext>
                  </a:extLst>
                </p:cNvPr>
                <p:cNvSpPr/>
                <p:nvPr/>
              </p:nvSpPr>
              <p:spPr>
                <a:xfrm>
                  <a:off x="8070835" y="5276102"/>
                  <a:ext cx="409242" cy="38025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h</a:t>
                  </a:r>
                  <a:r>
                    <a:rPr lang="en-US" altLang="zh-CN" sz="1600" baseline="-25000" dirty="0">
                      <a:solidFill>
                        <a:schemeClr val="tx1"/>
                      </a:solidFill>
                      <a:latin typeface="Times New Roman" panose="02020603050405020304" pitchFamily="18" charset="0"/>
                      <a:cs typeface="Times New Roman" panose="02020603050405020304" pitchFamily="18" charset="0"/>
                    </a:rPr>
                    <a:t>2</a:t>
                  </a:r>
                  <a:endParaRPr lang="zh-CN" altLang="en-US" sz="1600" baseline="-25000" dirty="0">
                    <a:solidFill>
                      <a:schemeClr val="tx1"/>
                    </a:solidFill>
                    <a:latin typeface="Times New Roman" panose="02020603050405020304" pitchFamily="18" charset="0"/>
                    <a:cs typeface="Times New Roman" panose="02020603050405020304" pitchFamily="18" charset="0"/>
                  </a:endParaRPr>
                </a:p>
              </p:txBody>
            </p:sp>
            <p:sp>
              <p:nvSpPr>
                <p:cNvPr id="40" name="圆角矩形 21">
                  <a:extLst>
                    <a:ext uri="{FF2B5EF4-FFF2-40B4-BE49-F238E27FC236}">
                      <a16:creationId xmlns:a16="http://schemas.microsoft.com/office/drawing/2014/main" id="{4C945057-5993-6647-A560-FF1610DDDD5F}"/>
                    </a:ext>
                  </a:extLst>
                </p:cNvPr>
                <p:cNvSpPr/>
                <p:nvPr/>
              </p:nvSpPr>
              <p:spPr>
                <a:xfrm>
                  <a:off x="8995255" y="5276102"/>
                  <a:ext cx="409242" cy="38025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h</a:t>
                  </a:r>
                  <a:r>
                    <a:rPr lang="en-US" altLang="zh-CN" sz="1600" baseline="-25000" dirty="0">
                      <a:solidFill>
                        <a:schemeClr val="tx1"/>
                      </a:solidFill>
                      <a:latin typeface="Times New Roman" panose="02020603050405020304" pitchFamily="18" charset="0"/>
                      <a:cs typeface="Times New Roman" panose="02020603050405020304" pitchFamily="18" charset="0"/>
                    </a:rPr>
                    <a:t>3</a:t>
                  </a:r>
                  <a:endParaRPr lang="zh-CN" altLang="en-US" sz="1600" baseline="-25000" dirty="0">
                    <a:solidFill>
                      <a:schemeClr val="tx1"/>
                    </a:solidFill>
                    <a:latin typeface="Times New Roman" panose="02020603050405020304" pitchFamily="18" charset="0"/>
                    <a:cs typeface="Times New Roman" panose="02020603050405020304" pitchFamily="18" charset="0"/>
                  </a:endParaRPr>
                </a:p>
              </p:txBody>
            </p:sp>
            <p:cxnSp>
              <p:nvCxnSpPr>
                <p:cNvPr id="43" name="直接箭头连接符 24">
                  <a:extLst>
                    <a:ext uri="{FF2B5EF4-FFF2-40B4-BE49-F238E27FC236}">
                      <a16:creationId xmlns:a16="http://schemas.microsoft.com/office/drawing/2014/main" id="{6F6CDA0E-CBFF-1B43-A2F7-32C91001B494}"/>
                    </a:ext>
                  </a:extLst>
                </p:cNvPr>
                <p:cNvCxnSpPr/>
                <p:nvPr/>
              </p:nvCxnSpPr>
              <p:spPr>
                <a:xfrm>
                  <a:off x="8480077" y="5473528"/>
                  <a:ext cx="5151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4" name="直接箭头连接符 26">
                <a:extLst>
                  <a:ext uri="{FF2B5EF4-FFF2-40B4-BE49-F238E27FC236}">
                    <a16:creationId xmlns:a16="http://schemas.microsoft.com/office/drawing/2014/main" id="{83254555-3D82-4A4A-8FB1-9991E5B2BC70}"/>
                  </a:ext>
                </a:extLst>
              </p:cNvPr>
              <p:cNvCxnSpPr/>
              <p:nvPr/>
            </p:nvCxnSpPr>
            <p:spPr>
              <a:xfrm>
                <a:off x="9404497" y="5475296"/>
                <a:ext cx="5151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圆角矩形 19">
                <a:extLst>
                  <a:ext uri="{FF2B5EF4-FFF2-40B4-BE49-F238E27FC236}">
                    <a16:creationId xmlns:a16="http://schemas.microsoft.com/office/drawing/2014/main" id="{DBFA60BB-67D6-0E47-8849-3D14BCFC4B82}"/>
                  </a:ext>
                </a:extLst>
              </p:cNvPr>
              <p:cNvSpPr/>
              <p:nvPr/>
            </p:nvSpPr>
            <p:spPr>
              <a:xfrm>
                <a:off x="7146415" y="6065897"/>
                <a:ext cx="409242" cy="38025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aseline="-25000" dirty="0">
                    <a:solidFill>
                      <a:schemeClr val="tx1"/>
                    </a:solidFill>
                    <a:latin typeface="Times New Roman" panose="02020603050405020304" pitchFamily="18" charset="0"/>
                    <a:cs typeface="Times New Roman" panose="02020603050405020304" pitchFamily="18" charset="0"/>
                  </a:rPr>
                  <a:t>w1</a:t>
                </a:r>
                <a:endParaRPr lang="zh-CN" altLang="en-US" sz="1600" baseline="-25000" dirty="0">
                  <a:solidFill>
                    <a:schemeClr val="tx1"/>
                  </a:solidFill>
                  <a:latin typeface="Times New Roman" panose="02020603050405020304" pitchFamily="18" charset="0"/>
                  <a:cs typeface="Times New Roman" panose="02020603050405020304" pitchFamily="18" charset="0"/>
                </a:endParaRPr>
              </a:p>
            </p:txBody>
          </p:sp>
          <p:sp>
            <p:nvSpPr>
              <p:cNvPr id="46" name="圆角矩形 20">
                <a:extLst>
                  <a:ext uri="{FF2B5EF4-FFF2-40B4-BE49-F238E27FC236}">
                    <a16:creationId xmlns:a16="http://schemas.microsoft.com/office/drawing/2014/main" id="{F23B3B59-2752-964E-8E95-0C31A8A7F242}"/>
                  </a:ext>
                </a:extLst>
              </p:cNvPr>
              <p:cNvSpPr/>
              <p:nvPr/>
            </p:nvSpPr>
            <p:spPr>
              <a:xfrm>
                <a:off x="8070835" y="6065897"/>
                <a:ext cx="409242" cy="38025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aseline="-25000" dirty="0">
                    <a:solidFill>
                      <a:schemeClr val="tx1"/>
                    </a:solidFill>
                    <a:latin typeface="Times New Roman" panose="02020603050405020304" pitchFamily="18" charset="0"/>
                    <a:cs typeface="Times New Roman" panose="02020603050405020304" pitchFamily="18" charset="0"/>
                  </a:rPr>
                  <a:t>w2</a:t>
                </a:r>
                <a:endParaRPr lang="zh-CN" altLang="en-US" sz="1600" baseline="-25000" dirty="0">
                  <a:solidFill>
                    <a:schemeClr val="tx1"/>
                  </a:solidFill>
                  <a:latin typeface="Times New Roman" panose="02020603050405020304" pitchFamily="18" charset="0"/>
                  <a:cs typeface="Times New Roman" panose="02020603050405020304" pitchFamily="18" charset="0"/>
                </a:endParaRPr>
              </a:p>
            </p:txBody>
          </p:sp>
          <p:sp>
            <p:nvSpPr>
              <p:cNvPr id="47" name="圆角矩形 21">
                <a:extLst>
                  <a:ext uri="{FF2B5EF4-FFF2-40B4-BE49-F238E27FC236}">
                    <a16:creationId xmlns:a16="http://schemas.microsoft.com/office/drawing/2014/main" id="{78550E2A-3BA0-344D-BA50-E55ECF41544B}"/>
                  </a:ext>
                </a:extLst>
              </p:cNvPr>
              <p:cNvSpPr/>
              <p:nvPr/>
            </p:nvSpPr>
            <p:spPr>
              <a:xfrm>
                <a:off x="8995255" y="6065897"/>
                <a:ext cx="409242" cy="38025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aseline="-25000" dirty="0">
                    <a:solidFill>
                      <a:schemeClr val="tx1"/>
                    </a:solidFill>
                    <a:latin typeface="Times New Roman" panose="02020603050405020304" pitchFamily="18" charset="0"/>
                    <a:cs typeface="Times New Roman" panose="02020603050405020304" pitchFamily="18" charset="0"/>
                  </a:rPr>
                  <a:t>w3</a:t>
                </a:r>
                <a:endParaRPr lang="zh-CN" altLang="en-US" sz="1600" baseline="-25000" dirty="0">
                  <a:solidFill>
                    <a:schemeClr val="tx1"/>
                  </a:solidFill>
                  <a:latin typeface="Times New Roman" panose="02020603050405020304" pitchFamily="18" charset="0"/>
                  <a:cs typeface="Times New Roman" panose="02020603050405020304" pitchFamily="18" charset="0"/>
                </a:endParaRPr>
              </a:p>
            </p:txBody>
          </p:sp>
          <p:sp>
            <p:nvSpPr>
              <p:cNvPr id="48" name="圆角矩形 22">
                <a:extLst>
                  <a:ext uri="{FF2B5EF4-FFF2-40B4-BE49-F238E27FC236}">
                    <a16:creationId xmlns:a16="http://schemas.microsoft.com/office/drawing/2014/main" id="{747B143E-F022-A847-964F-0917F70C79FC}"/>
                  </a:ext>
                </a:extLst>
              </p:cNvPr>
              <p:cNvSpPr/>
              <p:nvPr/>
            </p:nvSpPr>
            <p:spPr>
              <a:xfrm>
                <a:off x="9919674" y="6065897"/>
                <a:ext cx="409242" cy="38025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aseline="-25000" dirty="0">
                    <a:solidFill>
                      <a:schemeClr val="tx1"/>
                    </a:solidFill>
                    <a:latin typeface="Times New Roman" panose="02020603050405020304" pitchFamily="18" charset="0"/>
                    <a:cs typeface="Times New Roman" panose="02020603050405020304" pitchFamily="18" charset="0"/>
                  </a:rPr>
                  <a:t>w4</a:t>
                </a:r>
                <a:endParaRPr lang="zh-CN" altLang="en-US" baseline="-25000" dirty="0">
                  <a:solidFill>
                    <a:schemeClr val="tx1"/>
                  </a:solidFill>
                  <a:latin typeface="Times New Roman" panose="02020603050405020304" pitchFamily="18" charset="0"/>
                  <a:cs typeface="Times New Roman" panose="02020603050405020304" pitchFamily="18" charset="0"/>
                </a:endParaRPr>
              </a:p>
            </p:txBody>
          </p:sp>
          <p:cxnSp>
            <p:nvCxnSpPr>
              <p:cNvPr id="49" name="直接箭头连接符 21">
                <a:extLst>
                  <a:ext uri="{FF2B5EF4-FFF2-40B4-BE49-F238E27FC236}">
                    <a16:creationId xmlns:a16="http://schemas.microsoft.com/office/drawing/2014/main" id="{707D9C7E-516F-2647-99DB-245872388E66}"/>
                  </a:ext>
                </a:extLst>
              </p:cNvPr>
              <p:cNvCxnSpPr>
                <a:cxnSpLocks/>
                <a:stCxn id="45" idx="0"/>
                <a:endCxn id="38" idx="2"/>
              </p:cNvCxnSpPr>
              <p:nvPr/>
            </p:nvCxnSpPr>
            <p:spPr>
              <a:xfrm flipV="1">
                <a:off x="7351036" y="5656355"/>
                <a:ext cx="0" cy="409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24">
                <a:extLst>
                  <a:ext uri="{FF2B5EF4-FFF2-40B4-BE49-F238E27FC236}">
                    <a16:creationId xmlns:a16="http://schemas.microsoft.com/office/drawing/2014/main" id="{6F679884-D2E1-6A46-845E-34F5BBE96F48}"/>
                  </a:ext>
                </a:extLst>
              </p:cNvPr>
              <p:cNvCxnSpPr>
                <a:cxnSpLocks/>
                <a:stCxn id="46" idx="0"/>
                <a:endCxn id="39" idx="2"/>
              </p:cNvCxnSpPr>
              <p:nvPr/>
            </p:nvCxnSpPr>
            <p:spPr>
              <a:xfrm flipV="1">
                <a:off x="8275456" y="5656355"/>
                <a:ext cx="0" cy="409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26">
                <a:extLst>
                  <a:ext uri="{FF2B5EF4-FFF2-40B4-BE49-F238E27FC236}">
                    <a16:creationId xmlns:a16="http://schemas.microsoft.com/office/drawing/2014/main" id="{BBEB789E-05D5-4C49-9E1A-634B3FE3E7E0}"/>
                  </a:ext>
                </a:extLst>
              </p:cNvPr>
              <p:cNvCxnSpPr>
                <a:cxnSpLocks/>
                <a:stCxn id="47" idx="0"/>
                <a:endCxn id="40" idx="2"/>
              </p:cNvCxnSpPr>
              <p:nvPr/>
            </p:nvCxnSpPr>
            <p:spPr>
              <a:xfrm flipV="1">
                <a:off x="9199876" y="5656355"/>
                <a:ext cx="0" cy="409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26">
                <a:extLst>
                  <a:ext uri="{FF2B5EF4-FFF2-40B4-BE49-F238E27FC236}">
                    <a16:creationId xmlns:a16="http://schemas.microsoft.com/office/drawing/2014/main" id="{75C52A02-91AC-424A-9280-2D68C122B02A}"/>
                  </a:ext>
                </a:extLst>
              </p:cNvPr>
              <p:cNvCxnSpPr>
                <a:cxnSpLocks/>
                <a:stCxn id="48" idx="0"/>
                <a:endCxn id="41" idx="2"/>
              </p:cNvCxnSpPr>
              <p:nvPr/>
            </p:nvCxnSpPr>
            <p:spPr>
              <a:xfrm flipV="1">
                <a:off x="10124295" y="5656355"/>
                <a:ext cx="0" cy="409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圆角矩形 22">
                <a:extLst>
                  <a:ext uri="{FF2B5EF4-FFF2-40B4-BE49-F238E27FC236}">
                    <a16:creationId xmlns:a16="http://schemas.microsoft.com/office/drawing/2014/main" id="{61F06DF5-F729-694E-A91A-DFB1C88A31D0}"/>
                  </a:ext>
                </a:extLst>
              </p:cNvPr>
              <p:cNvSpPr/>
              <p:nvPr/>
            </p:nvSpPr>
            <p:spPr>
              <a:xfrm>
                <a:off x="8533045" y="4572892"/>
                <a:ext cx="409242" cy="38025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aseline="-25000" dirty="0">
                    <a:solidFill>
                      <a:schemeClr val="tx1"/>
                    </a:solidFill>
                    <a:latin typeface="Times New Roman" panose="02020603050405020304" pitchFamily="18" charset="0"/>
                    <a:cs typeface="Times New Roman" panose="02020603050405020304" pitchFamily="18" charset="0"/>
                  </a:rPr>
                  <a:t>c</a:t>
                </a:r>
                <a:endParaRPr lang="zh-CN" altLang="en-US" sz="1600" baseline="-25000" dirty="0">
                  <a:solidFill>
                    <a:schemeClr val="tx1"/>
                  </a:solidFill>
                  <a:latin typeface="Times New Roman" panose="02020603050405020304" pitchFamily="18" charset="0"/>
                  <a:cs typeface="Times New Roman" panose="02020603050405020304" pitchFamily="18" charset="0"/>
                </a:endParaRPr>
              </a:p>
            </p:txBody>
          </p:sp>
          <p:cxnSp>
            <p:nvCxnSpPr>
              <p:cNvPr id="54" name="Elbow Connector 53">
                <a:extLst>
                  <a:ext uri="{FF2B5EF4-FFF2-40B4-BE49-F238E27FC236}">
                    <a16:creationId xmlns:a16="http://schemas.microsoft.com/office/drawing/2014/main" id="{EECF7918-C409-134A-85E4-3AF5A383B703}"/>
                  </a:ext>
                </a:extLst>
              </p:cNvPr>
              <p:cNvCxnSpPr>
                <a:cxnSpLocks/>
                <a:stCxn id="38" idx="1"/>
                <a:endCxn id="53" idx="1"/>
              </p:cNvCxnSpPr>
              <p:nvPr/>
            </p:nvCxnSpPr>
            <p:spPr>
              <a:xfrm rot="10800000" flipH="1">
                <a:off x="7146415" y="4763019"/>
                <a:ext cx="1386630" cy="703210"/>
              </a:xfrm>
              <a:prstGeom prst="bentConnector3">
                <a:avLst>
                  <a:gd name="adj1" fmla="val -1648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1500D276-9F0E-CF46-856F-E04C895ED2C8}"/>
                  </a:ext>
                </a:extLst>
              </p:cNvPr>
              <p:cNvCxnSpPr>
                <a:cxnSpLocks/>
                <a:stCxn id="41" idx="3"/>
                <a:endCxn id="53" idx="3"/>
              </p:cNvCxnSpPr>
              <p:nvPr/>
            </p:nvCxnSpPr>
            <p:spPr>
              <a:xfrm flipH="1" flipV="1">
                <a:off x="8942287" y="4763019"/>
                <a:ext cx="1386629" cy="703210"/>
              </a:xfrm>
              <a:prstGeom prst="bentConnector3">
                <a:avLst>
                  <a:gd name="adj1" fmla="val -1648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28973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023B-E949-1349-A98E-9325E3C7FF5D}"/>
              </a:ext>
            </a:extLst>
          </p:cNvPr>
          <p:cNvSpPr>
            <a:spLocks noGrp="1"/>
          </p:cNvSpPr>
          <p:nvPr>
            <p:ph type="title"/>
          </p:nvPr>
        </p:nvSpPr>
        <p:spPr/>
        <p:txBody>
          <a:bodyPr/>
          <a:lstStyle/>
          <a:p>
            <a:r>
              <a:rPr lang="ja-JP" altLang="en-US"/>
              <a:t>原则</a:t>
            </a:r>
            <a:r>
              <a:rPr lang="zh-CN" altLang="en-US" dirty="0"/>
              <a:t>：</a:t>
            </a:r>
            <a:r>
              <a:rPr lang="ja-JP" altLang="en-US"/>
              <a:t>符合学术共识</a:t>
            </a:r>
            <a:br>
              <a:rPr lang="en-US" altLang="zh-CN" dirty="0"/>
            </a:br>
            <a:r>
              <a:rPr lang="en-US" altLang="zh-CN" dirty="0"/>
              <a:t>Cluster-to-cluster?</a:t>
            </a:r>
            <a:endParaRPr lang="en-US" dirty="0"/>
          </a:p>
        </p:txBody>
      </p:sp>
      <p:sp>
        <p:nvSpPr>
          <p:cNvPr id="3" name="Content Placeholder 2">
            <a:extLst>
              <a:ext uri="{FF2B5EF4-FFF2-40B4-BE49-F238E27FC236}">
                <a16:creationId xmlns:a16="http://schemas.microsoft.com/office/drawing/2014/main" id="{E3E3E4BF-ADA3-FF47-A3C5-8043E28B9B67}"/>
              </a:ext>
            </a:extLst>
          </p:cNvPr>
          <p:cNvSpPr>
            <a:spLocks noGrp="1"/>
          </p:cNvSpPr>
          <p:nvPr>
            <p:ph idx="1"/>
          </p:nvPr>
        </p:nvSpPr>
        <p:spPr/>
        <p:txBody>
          <a:bodyPr>
            <a:normAutofit/>
          </a:bodyPr>
          <a:lstStyle/>
          <a:p>
            <a:pPr marL="0" indent="0">
              <a:lnSpc>
                <a:spcPct val="100000"/>
              </a:lnSpc>
              <a:buNone/>
            </a:pPr>
            <a:r>
              <a:rPr lang="ja-JP" altLang="en-US" sz="2000"/>
              <a:t>我们把一个</a:t>
            </a:r>
            <a:r>
              <a:rPr lang="ja-JP" altLang="en-US" sz="2400" b="1" u="sng"/>
              <a:t>训练集</a:t>
            </a:r>
            <a:r>
              <a:rPr lang="en-US" altLang="zh-CN" sz="2400" b="1" u="sng" dirty="0"/>
              <a:t>(cluster)</a:t>
            </a:r>
            <a:r>
              <a:rPr lang="ja-JP" altLang="en-US" sz="2400" b="1" u="sng"/>
              <a:t>变成另一个训练集</a:t>
            </a:r>
            <a:r>
              <a:rPr lang="en-US" altLang="zh-CN" sz="2400" b="1" u="sng" dirty="0"/>
              <a:t>(cluster)</a:t>
            </a:r>
            <a:r>
              <a:rPr lang="ja-JP" altLang="en-US" sz="2000"/>
              <a:t>了</a:t>
            </a:r>
            <a:endParaRPr lang="en-US" altLang="ja-JP" sz="2000" dirty="0"/>
          </a:p>
          <a:p>
            <a:pPr marL="0" indent="0" algn="r">
              <a:lnSpc>
                <a:spcPct val="100000"/>
              </a:lnSpc>
              <a:buNone/>
            </a:pPr>
            <a:r>
              <a:rPr lang="ja-JP" altLang="en-US" sz="2000"/>
              <a:t>但这个变换是不是</a:t>
            </a:r>
            <a:r>
              <a:rPr lang="ja-JP" altLang="en-US" sz="2400" b="1" u="sng"/>
              <a:t>分解成一系列独立的句子级问题</a:t>
            </a:r>
            <a:r>
              <a:rPr lang="ja-JP" altLang="en-US" sz="2000"/>
              <a:t>了</a:t>
            </a:r>
            <a:r>
              <a:rPr lang="zh-CN" altLang="en-US" sz="2000" dirty="0"/>
              <a:t>？</a:t>
            </a:r>
            <a:endParaRPr lang="en-US" altLang="zh-CN" sz="2000" dirty="0"/>
          </a:p>
          <a:p>
            <a:pPr marL="0" indent="0">
              <a:lnSpc>
                <a:spcPct val="100000"/>
              </a:lnSpc>
              <a:buNone/>
            </a:pPr>
            <a:r>
              <a:rPr lang="ja-JP" altLang="en-US" sz="2000"/>
              <a:t>是</a:t>
            </a:r>
            <a:endParaRPr lang="en-US" altLang="ja-JP" sz="2000" dirty="0"/>
          </a:p>
          <a:p>
            <a:pPr marL="0" indent="0" algn="r">
              <a:lnSpc>
                <a:spcPct val="100000"/>
              </a:lnSpc>
              <a:buNone/>
            </a:pPr>
            <a:r>
              <a:rPr lang="ja-JP" altLang="en-US" sz="2000"/>
              <a:t>那和</a:t>
            </a:r>
            <a:r>
              <a:rPr lang="en-US" altLang="ja-JP" sz="2000" dirty="0"/>
              <a:t>se</a:t>
            </a:r>
            <a:r>
              <a:rPr lang="en-US" altLang="zh-CN" sz="2000" dirty="0"/>
              <a:t>q2seq</a:t>
            </a:r>
            <a:r>
              <a:rPr lang="ja-JP" altLang="en-US" sz="2000"/>
              <a:t>有什么区别</a:t>
            </a:r>
            <a:r>
              <a:rPr lang="zh-CN" altLang="en-US" sz="2000" dirty="0"/>
              <a:t>？</a:t>
            </a:r>
            <a:endParaRPr lang="en-US" altLang="zh-CN" sz="2000" dirty="0"/>
          </a:p>
          <a:p>
            <a:pPr marL="0" indent="0">
              <a:lnSpc>
                <a:spcPct val="100000"/>
              </a:lnSpc>
              <a:buNone/>
            </a:pPr>
            <a:r>
              <a:rPr lang="ja-JP" altLang="en-US" sz="2000"/>
              <a:t>好像没区别</a:t>
            </a:r>
            <a:endParaRPr lang="en-US" altLang="ja-JP" sz="2000" b="1" u="sng" dirty="0"/>
          </a:p>
          <a:p>
            <a:pPr marL="0" indent="0" algn="r">
              <a:lnSpc>
                <a:spcPct val="100000"/>
              </a:lnSpc>
              <a:buNone/>
            </a:pPr>
            <a:r>
              <a:rPr lang="ja-JP" altLang="en-US" sz="2000"/>
              <a:t>那你觉得我们在</a:t>
            </a:r>
            <a:r>
              <a:rPr lang="en-US" altLang="ja-JP" sz="2400" b="1" u="sng" dirty="0"/>
              <a:t>cluster</a:t>
            </a:r>
            <a:r>
              <a:rPr lang="en-US" altLang="zh-CN" sz="2400" b="1" u="sng" dirty="0"/>
              <a:t>-to-cluster</a:t>
            </a:r>
            <a:r>
              <a:rPr lang="ja-JP" altLang="en-US" sz="2400" b="1" u="sng"/>
              <a:t>上有什么贡献</a:t>
            </a:r>
            <a:r>
              <a:rPr lang="ja-JP" altLang="en-US" sz="2000"/>
              <a:t>吗</a:t>
            </a:r>
            <a:r>
              <a:rPr lang="zh-CN" altLang="en-US" sz="2000" dirty="0"/>
              <a:t>？</a:t>
            </a:r>
            <a:endParaRPr lang="en-US" altLang="zh-CN" sz="2000" dirty="0"/>
          </a:p>
          <a:p>
            <a:pPr marL="0" indent="0" algn="r">
              <a:lnSpc>
                <a:spcPct val="100000"/>
              </a:lnSpc>
              <a:buNone/>
            </a:pPr>
            <a:r>
              <a:rPr lang="ja-JP" altLang="en-US" sz="2000"/>
              <a:t>或者</a:t>
            </a:r>
            <a:r>
              <a:rPr lang="en-US" altLang="ja-JP" sz="2400" b="1" u="sng" dirty="0"/>
              <a:t>cluster</a:t>
            </a:r>
            <a:r>
              <a:rPr lang="en-US" altLang="zh-CN" sz="2400" b="1" u="sng" dirty="0"/>
              <a:t>-to-cluster</a:t>
            </a:r>
            <a:r>
              <a:rPr lang="ja-JP" altLang="en-US" sz="2400" b="1" u="sng"/>
              <a:t>应该是什么样的模型</a:t>
            </a:r>
            <a:r>
              <a:rPr lang="zh-CN" altLang="en-US" sz="2000" dirty="0"/>
              <a:t>？</a:t>
            </a:r>
            <a:endParaRPr lang="en-US" altLang="zh-CN" sz="2000" dirty="0"/>
          </a:p>
          <a:p>
            <a:pPr marL="0" indent="0" algn="r">
              <a:lnSpc>
                <a:spcPct val="100000"/>
              </a:lnSpc>
              <a:buNone/>
            </a:pPr>
            <a:r>
              <a:rPr lang="ja-JP" altLang="en-US" sz="2000"/>
              <a:t>我觉得如果叫</a:t>
            </a:r>
            <a:r>
              <a:rPr lang="en-US" altLang="ja-JP" sz="2000" dirty="0"/>
              <a:t>cl</a:t>
            </a:r>
            <a:r>
              <a:rPr lang="en-US" altLang="zh-CN" sz="2000" dirty="0"/>
              <a:t>uster-to-cluster</a:t>
            </a:r>
            <a:r>
              <a:rPr lang="zh-CN" altLang="en-US" sz="2000" dirty="0"/>
              <a:t>，</a:t>
            </a:r>
            <a:r>
              <a:rPr lang="en-US" altLang="ja-JP" sz="2000" dirty="0"/>
              <a:t>cluster</a:t>
            </a:r>
            <a:r>
              <a:rPr lang="ja-JP" altLang="en-US" sz="2000"/>
              <a:t>内的句子的生成</a:t>
            </a:r>
            <a:r>
              <a:rPr lang="ja-JP" altLang="en-US" sz="2400" b="1" u="sng"/>
              <a:t>应该是不独立的</a:t>
            </a:r>
            <a:endParaRPr lang="en-US" altLang="zh-CN" sz="2000" b="1" u="sng" dirty="0"/>
          </a:p>
        </p:txBody>
      </p:sp>
      <p:sp>
        <p:nvSpPr>
          <p:cNvPr id="4" name="Rectangle 3">
            <a:extLst>
              <a:ext uri="{FF2B5EF4-FFF2-40B4-BE49-F238E27FC236}">
                <a16:creationId xmlns:a16="http://schemas.microsoft.com/office/drawing/2014/main" id="{BDE7163F-4607-8742-9832-9E4A0F82E068}"/>
              </a:ext>
            </a:extLst>
          </p:cNvPr>
          <p:cNvSpPr/>
          <p:nvPr/>
        </p:nvSpPr>
        <p:spPr>
          <a:xfrm>
            <a:off x="3822700" y="977106"/>
            <a:ext cx="4572000" cy="662782"/>
          </a:xfrm>
          <a:prstGeom prst="rect">
            <a:avLst/>
          </a:prstGeom>
          <a:solidFill>
            <a:srgbClr val="C00000">
              <a:alpha val="5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763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9C300-1412-6447-A088-E90E1F37264C}"/>
              </a:ext>
            </a:extLst>
          </p:cNvPr>
          <p:cNvSpPr>
            <a:spLocks noGrp="1"/>
          </p:cNvSpPr>
          <p:nvPr>
            <p:ph type="title"/>
          </p:nvPr>
        </p:nvSpPr>
        <p:spPr/>
        <p:txBody>
          <a:bodyPr/>
          <a:lstStyle/>
          <a:p>
            <a:r>
              <a:rPr lang="ja-JP" altLang="en-US"/>
              <a:t>原则</a:t>
            </a:r>
            <a:r>
              <a:rPr lang="zh-CN" altLang="en-US" dirty="0"/>
              <a:t>：</a:t>
            </a:r>
            <a:r>
              <a:rPr lang="ja-JP" altLang="en-US"/>
              <a:t>符合学术共识</a:t>
            </a:r>
            <a:endParaRPr lang="en-US" dirty="0"/>
          </a:p>
        </p:txBody>
      </p:sp>
      <p:sp>
        <p:nvSpPr>
          <p:cNvPr id="3" name="Content Placeholder 2">
            <a:extLst>
              <a:ext uri="{FF2B5EF4-FFF2-40B4-BE49-F238E27FC236}">
                <a16:creationId xmlns:a16="http://schemas.microsoft.com/office/drawing/2014/main" id="{871B3B28-DE50-794F-89BF-FBC7838ECD07}"/>
              </a:ext>
            </a:extLst>
          </p:cNvPr>
          <p:cNvSpPr>
            <a:spLocks noGrp="1"/>
          </p:cNvSpPr>
          <p:nvPr>
            <p:ph idx="1"/>
          </p:nvPr>
        </p:nvSpPr>
        <p:spPr/>
        <p:txBody>
          <a:bodyPr/>
          <a:lstStyle/>
          <a:p>
            <a:r>
              <a:rPr lang="ja-JP" altLang="en-US"/>
              <a:t>积累学术共识的方法</a:t>
            </a:r>
            <a:endParaRPr lang="en-US" altLang="ja-JP" dirty="0"/>
          </a:p>
          <a:p>
            <a:pPr lvl="1"/>
            <a:r>
              <a:rPr lang="ja-JP" altLang="en-US"/>
              <a:t>刷论文</a:t>
            </a:r>
            <a:endParaRPr lang="en-US" altLang="ja-JP" dirty="0"/>
          </a:p>
          <a:p>
            <a:pPr lvl="1"/>
            <a:r>
              <a:rPr lang="ja-JP" altLang="en-US"/>
              <a:t>交流</a:t>
            </a:r>
            <a:endParaRPr lang="en-US" dirty="0"/>
          </a:p>
        </p:txBody>
      </p:sp>
    </p:spTree>
    <p:extLst>
      <p:ext uri="{BB962C8B-B14F-4D97-AF65-F5344CB8AC3E}">
        <p14:creationId xmlns:p14="http://schemas.microsoft.com/office/powerpoint/2010/main" val="3128646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24450-39FB-D446-9CF3-A9CBB19AF72B}"/>
              </a:ext>
            </a:extLst>
          </p:cNvPr>
          <p:cNvSpPr>
            <a:spLocks noGrp="1"/>
          </p:cNvSpPr>
          <p:nvPr>
            <p:ph type="title"/>
          </p:nvPr>
        </p:nvSpPr>
        <p:spPr/>
        <p:txBody>
          <a:bodyPr/>
          <a:lstStyle/>
          <a:p>
            <a:r>
              <a:rPr lang="ja-JP" altLang="en-US"/>
              <a:t>论文写作易读性原则</a:t>
            </a:r>
            <a:endParaRPr lang="en-US" dirty="0"/>
          </a:p>
        </p:txBody>
      </p:sp>
      <p:graphicFrame>
        <p:nvGraphicFramePr>
          <p:cNvPr id="7" name="Content Placeholder 6">
            <a:extLst>
              <a:ext uri="{FF2B5EF4-FFF2-40B4-BE49-F238E27FC236}">
                <a16:creationId xmlns:a16="http://schemas.microsoft.com/office/drawing/2014/main" id="{D568D00F-ABBF-F047-8477-28F4BB69E408}"/>
              </a:ext>
            </a:extLst>
          </p:cNvPr>
          <p:cNvGraphicFramePr>
            <a:graphicFrameLocks noGrp="1"/>
          </p:cNvGraphicFramePr>
          <p:nvPr>
            <p:ph idx="1"/>
            <p:extLst>
              <p:ext uri="{D42A27DB-BD31-4B8C-83A1-F6EECF244321}">
                <p14:modId xmlns:p14="http://schemas.microsoft.com/office/powerpoint/2010/main" val="2988011410"/>
              </p:ext>
            </p:extLst>
          </p:nvPr>
        </p:nvGraphicFramePr>
        <p:xfrm>
          <a:off x="723900" y="1825625"/>
          <a:ext cx="10744200" cy="3012948"/>
        </p:xfrm>
        <a:graphic>
          <a:graphicData uri="http://schemas.openxmlformats.org/drawingml/2006/table">
            <a:tbl>
              <a:tblPr firstRow="1" bandRow="1">
                <a:tableStyleId>{5940675A-B579-460E-94D1-54222C63F5DA}</a:tableStyleId>
              </a:tblPr>
              <a:tblGrid>
                <a:gridCol w="2222500">
                  <a:extLst>
                    <a:ext uri="{9D8B030D-6E8A-4147-A177-3AD203B41FA5}">
                      <a16:colId xmlns:a16="http://schemas.microsoft.com/office/drawing/2014/main" val="3107788598"/>
                    </a:ext>
                  </a:extLst>
                </a:gridCol>
                <a:gridCol w="4940300">
                  <a:extLst>
                    <a:ext uri="{9D8B030D-6E8A-4147-A177-3AD203B41FA5}">
                      <a16:colId xmlns:a16="http://schemas.microsoft.com/office/drawing/2014/main" val="1247554161"/>
                    </a:ext>
                  </a:extLst>
                </a:gridCol>
                <a:gridCol w="3581400">
                  <a:extLst>
                    <a:ext uri="{9D8B030D-6E8A-4147-A177-3AD203B41FA5}">
                      <a16:colId xmlns:a16="http://schemas.microsoft.com/office/drawing/2014/main" val="284730720"/>
                    </a:ext>
                  </a:extLst>
                </a:gridCol>
              </a:tblGrid>
              <a:tr h="370840">
                <a:tc>
                  <a:txBody>
                    <a:bodyPr/>
                    <a:lstStyle/>
                    <a:p>
                      <a:pPr algn="r">
                        <a:lnSpc>
                          <a:spcPct val="150000"/>
                        </a:lnSpc>
                      </a:pPr>
                      <a:r>
                        <a:rPr lang="ja-JP" altLang="en-US" sz="2000" b="1" i="0">
                          <a:latin typeface="DengXian Light" panose="02010600030101010101" pitchFamily="2" charset="-122"/>
                          <a:ea typeface="DengXian Light" panose="02010600030101010101" pitchFamily="2" charset="-122"/>
                        </a:rPr>
                        <a:t>原则</a:t>
                      </a:r>
                      <a:endParaRPr lang="en-US" sz="2000" b="1" i="0" dirty="0">
                        <a:latin typeface="DengXian Light" panose="02010600030101010101" pitchFamily="2" charset="-122"/>
                        <a:ea typeface="DengXian Light" panose="02010600030101010101" pitchFamily="2"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ja-JP" altLang="en-US" sz="2000" b="1" i="0">
                          <a:latin typeface="DengXian Light" panose="02010600030101010101" pitchFamily="2" charset="-122"/>
                          <a:ea typeface="DengXian Light" panose="02010600030101010101" pitchFamily="2" charset="-122"/>
                        </a:rPr>
                        <a:t>表现</a:t>
                      </a:r>
                      <a:endParaRPr lang="en-US" sz="2000" b="1" i="0" dirty="0">
                        <a:latin typeface="DengXian Light" panose="02010600030101010101" pitchFamily="2" charset="-122"/>
                        <a:ea typeface="DengXian Light"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ja-JP" altLang="en-US" sz="2000" b="1" i="0">
                          <a:latin typeface="DengXian Light" panose="02010600030101010101" pitchFamily="2" charset="-122"/>
                          <a:ea typeface="DengXian Light" panose="02010600030101010101" pitchFamily="2" charset="-122"/>
                          <a:cs typeface="Times New Roman" panose="02020603050405020304" pitchFamily="18" charset="0"/>
                        </a:rPr>
                        <a:t>提高方法</a:t>
                      </a:r>
                      <a:endParaRPr lang="en-US" sz="2000" b="1" i="0" dirty="0">
                        <a:latin typeface="DengXian Light" panose="02010600030101010101" pitchFamily="2" charset="-122"/>
                        <a:ea typeface="DengXian Light"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9899249"/>
                  </a:ext>
                </a:extLst>
              </a:tr>
              <a:tr h="370840">
                <a:tc>
                  <a:txBody>
                    <a:bodyPr/>
                    <a:lstStyle/>
                    <a:p>
                      <a:pPr algn="r">
                        <a:lnSpc>
                          <a:spcPct val="150000"/>
                        </a:lnSpc>
                      </a:pPr>
                      <a:r>
                        <a:rPr lang="ja-JP" altLang="en-US" sz="2000" b="0" i="0">
                          <a:latin typeface="DengXian Light" panose="02010600030101010101" pitchFamily="2" charset="-122"/>
                          <a:ea typeface="DengXian Light" panose="02010600030101010101" pitchFamily="2" charset="-122"/>
                        </a:rPr>
                        <a:t>宏观一致性</a:t>
                      </a:r>
                      <a:endParaRPr lang="en-US" sz="2000" b="0" i="0" dirty="0">
                        <a:latin typeface="DengXian Light" panose="02010600030101010101" pitchFamily="2" charset="-122"/>
                        <a:ea typeface="DengXian Light" panose="02010600030101010101" pitchFamily="2" charset="-122"/>
                        <a:cs typeface="Times New Roman" panose="02020603050405020304" pitchFamily="18"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nSpc>
                          <a:spcPct val="150000"/>
                        </a:lnSpc>
                      </a:pPr>
                      <a:r>
                        <a:rPr lang="ja-JP" altLang="en-US" sz="2000" b="0" i="0">
                          <a:latin typeface="DengXian Light" panose="02010600030101010101" pitchFamily="2" charset="-122"/>
                          <a:ea typeface="DengXian Light" panose="02010600030101010101" pitchFamily="2" charset="-122"/>
                        </a:rPr>
                        <a:t>文章是围绕同一个主题组织的</a:t>
                      </a:r>
                      <a:endParaRPr lang="en-US" sz="2000" b="0" i="0" dirty="0">
                        <a:latin typeface="DengXian Light" panose="02010600030101010101" pitchFamily="2" charset="-122"/>
                        <a:ea typeface="DengXian Light"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nSpc>
                          <a:spcPct val="150000"/>
                        </a:lnSpc>
                      </a:pPr>
                      <a:r>
                        <a:rPr lang="ja-JP" altLang="en-US" sz="2000" b="0" i="0">
                          <a:latin typeface="DengXian Light" panose="02010600030101010101" pitchFamily="2" charset="-122"/>
                          <a:ea typeface="DengXian Light" panose="02010600030101010101" pitchFamily="2" charset="-122"/>
                          <a:cs typeface="Times New Roman" panose="02020603050405020304" pitchFamily="18" charset="0"/>
                        </a:rPr>
                        <a:t>重复</a:t>
                      </a:r>
                      <a:r>
                        <a:rPr lang="zh-CN" altLang="en-US" sz="2000" b="0" i="0" dirty="0">
                          <a:latin typeface="DengXian Light" panose="02010600030101010101" pitchFamily="2" charset="-122"/>
                          <a:ea typeface="DengXian Light" panose="02010600030101010101" pitchFamily="2" charset="-122"/>
                          <a:cs typeface="Times New Roman" panose="02020603050405020304" pitchFamily="18" charset="0"/>
                        </a:rPr>
                        <a:t>、</a:t>
                      </a:r>
                      <a:r>
                        <a:rPr lang="ja-JP" altLang="en-US" sz="2000" b="0" i="0">
                          <a:latin typeface="DengXian Light" panose="02010600030101010101" pitchFamily="2" charset="-122"/>
                          <a:ea typeface="DengXian Light" panose="02010600030101010101" pitchFamily="2" charset="-122"/>
                          <a:cs typeface="Times New Roman" panose="02020603050405020304" pitchFamily="18" charset="0"/>
                        </a:rPr>
                        <a:t>思维导图</a:t>
                      </a:r>
                      <a:endParaRPr lang="en-US" sz="2000" b="0" i="0" dirty="0">
                        <a:latin typeface="DengXian Light" panose="02010600030101010101" pitchFamily="2" charset="-122"/>
                        <a:ea typeface="DengXian Light"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72474424"/>
                  </a:ext>
                </a:extLst>
              </a:tr>
              <a:tr h="370840">
                <a:tc>
                  <a:txBody>
                    <a:bodyPr/>
                    <a:lstStyle/>
                    <a:p>
                      <a:pPr algn="r">
                        <a:lnSpc>
                          <a:spcPct val="150000"/>
                        </a:lnSpc>
                      </a:pPr>
                      <a:r>
                        <a:rPr lang="ja-JP" altLang="en-US" sz="2000" b="0" i="0">
                          <a:latin typeface="DengXian Light" panose="02010600030101010101" pitchFamily="2" charset="-122"/>
                          <a:ea typeface="DengXian Light" panose="02010600030101010101" pitchFamily="2" charset="-122"/>
                        </a:rPr>
                        <a:t>微观一致性</a:t>
                      </a:r>
                      <a:endParaRPr lang="en-US" sz="2000" b="0" i="0" dirty="0">
                        <a:latin typeface="DengXian Light" panose="02010600030101010101" pitchFamily="2" charset="-122"/>
                        <a:ea typeface="DengXian Light" panose="02010600030101010101" pitchFamily="2" charset="-122"/>
                        <a:cs typeface="Times New Roman" panose="02020603050405020304" pitchFamily="18"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150000"/>
                        </a:lnSpc>
                      </a:pPr>
                      <a:r>
                        <a:rPr lang="ja-JP" altLang="en-US" sz="2000" b="0" i="0">
                          <a:latin typeface="DengXian Light" panose="02010600030101010101" pitchFamily="2" charset="-122"/>
                          <a:ea typeface="DengXian Light" panose="02010600030101010101" pitchFamily="2" charset="-122"/>
                          <a:cs typeface="Times New Roman" panose="02020603050405020304" pitchFamily="18" charset="0"/>
                        </a:rPr>
                        <a:t>细节</a:t>
                      </a:r>
                      <a:endParaRPr lang="en-US" sz="2000" b="0" i="0" dirty="0">
                        <a:latin typeface="DengXian Light" panose="02010600030101010101" pitchFamily="2" charset="-122"/>
                        <a:ea typeface="DengXian Light"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150000"/>
                        </a:lnSpc>
                      </a:pPr>
                      <a:r>
                        <a:rPr lang="ja-JP" altLang="en-US" sz="2000" b="0" i="0">
                          <a:latin typeface="DengXian Light" panose="02010600030101010101" pitchFamily="2" charset="-122"/>
                          <a:ea typeface="DengXian Light" panose="02010600030101010101" pitchFamily="2" charset="-122"/>
                          <a:cs typeface="Times New Roman" panose="02020603050405020304" pitchFamily="18" charset="0"/>
                        </a:rPr>
                        <a:t>多轮修改</a:t>
                      </a:r>
                      <a:endParaRPr lang="en-US" sz="2000" b="0" i="0" dirty="0">
                        <a:latin typeface="DengXian Light" panose="02010600030101010101" pitchFamily="2" charset="-122"/>
                        <a:ea typeface="DengXian Light"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76945484"/>
                  </a:ext>
                </a:extLst>
              </a:tr>
              <a:tr h="370840">
                <a:tc>
                  <a:txBody>
                    <a:bodyPr/>
                    <a:lstStyle/>
                    <a:p>
                      <a:pPr algn="r">
                        <a:lnSpc>
                          <a:spcPct val="150000"/>
                        </a:lnSpc>
                      </a:pPr>
                      <a:r>
                        <a:rPr lang="ja-JP" altLang="en-US" sz="2000" b="0" i="0">
                          <a:latin typeface="DengXian Light" panose="02010600030101010101" pitchFamily="2" charset="-122"/>
                          <a:ea typeface="DengXian Light" panose="02010600030101010101" pitchFamily="2" charset="-122"/>
                        </a:rPr>
                        <a:t>奥卡姆剃刀</a:t>
                      </a:r>
                      <a:endParaRPr lang="en-US" sz="2000" b="0" i="0" dirty="0">
                        <a:latin typeface="DengXian Light" panose="02010600030101010101" pitchFamily="2" charset="-122"/>
                        <a:ea typeface="DengXian Light" panose="02010600030101010101" pitchFamily="2" charset="-122"/>
                        <a:cs typeface="Times New Roman" panose="02020603050405020304" pitchFamily="18"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150000"/>
                        </a:lnSpc>
                      </a:pPr>
                      <a:r>
                        <a:rPr lang="ja-JP" altLang="en-US" sz="2000" b="0" i="0">
                          <a:latin typeface="DengXian Light" panose="02010600030101010101" pitchFamily="2" charset="-122"/>
                          <a:ea typeface="DengXian Light" panose="02010600030101010101" pitchFamily="2" charset="-122"/>
                          <a:cs typeface="Times New Roman" panose="02020603050405020304" pitchFamily="18" charset="0"/>
                        </a:rPr>
                        <a:t>文章是用最简单的方式写作的</a:t>
                      </a:r>
                      <a:endParaRPr lang="en-US" sz="2000" b="0" i="0" dirty="0">
                        <a:latin typeface="DengXian Light" panose="02010600030101010101" pitchFamily="2" charset="-122"/>
                        <a:ea typeface="DengXian Light"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150000"/>
                        </a:lnSpc>
                      </a:pPr>
                      <a:r>
                        <a:rPr lang="ja-JP" altLang="en-US" sz="2000" b="0" i="0">
                          <a:latin typeface="DengXian Light" panose="02010600030101010101" pitchFamily="2" charset="-122"/>
                          <a:ea typeface="DengXian Light" panose="02010600030101010101" pitchFamily="2" charset="-122"/>
                          <a:cs typeface="Times New Roman" panose="02020603050405020304" pitchFamily="18" charset="0"/>
                        </a:rPr>
                        <a:t>概括能力的训练</a:t>
                      </a:r>
                      <a:endParaRPr lang="en-US" sz="2000" b="0" i="0" dirty="0">
                        <a:latin typeface="DengXian Light" panose="02010600030101010101" pitchFamily="2" charset="-122"/>
                        <a:ea typeface="DengXian Light"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06386515"/>
                  </a:ext>
                </a:extLst>
              </a:tr>
              <a:tr h="370840">
                <a:tc>
                  <a:txBody>
                    <a:bodyPr/>
                    <a:lstStyle/>
                    <a:p>
                      <a:pPr algn="r">
                        <a:lnSpc>
                          <a:spcPct val="150000"/>
                        </a:lnSpc>
                      </a:pPr>
                      <a:r>
                        <a:rPr lang="ja-JP" altLang="en-US" sz="2000" b="0" i="0">
                          <a:latin typeface="DengXian Light" panose="02010600030101010101" pitchFamily="2" charset="-122"/>
                          <a:ea typeface="DengXian Light" panose="02010600030101010101" pitchFamily="2" charset="-122"/>
                        </a:rPr>
                        <a:t>建模读者</a:t>
                      </a:r>
                      <a:endParaRPr lang="en-US" sz="2000" b="0" i="0" dirty="0">
                        <a:latin typeface="DengXian Light" panose="02010600030101010101" pitchFamily="2" charset="-122"/>
                        <a:ea typeface="DengXian Light" panose="02010600030101010101" pitchFamily="2" charset="-122"/>
                        <a:cs typeface="Times New Roman" panose="02020603050405020304" pitchFamily="18"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150000"/>
                        </a:lnSpc>
                      </a:pPr>
                      <a:r>
                        <a:rPr lang="ja-JP" altLang="en-US" sz="2000" b="0" i="0">
                          <a:latin typeface="DengXian Light" panose="02010600030101010101" pitchFamily="2" charset="-122"/>
                          <a:ea typeface="DengXian Light" panose="02010600030101010101" pitchFamily="2" charset="-122"/>
                          <a:cs typeface="Times New Roman" panose="02020603050405020304" pitchFamily="18" charset="0"/>
                        </a:rPr>
                        <a:t>写作时考虑读者的理解到的内容</a:t>
                      </a:r>
                      <a:endParaRPr lang="en-US" sz="2000" b="0" i="0" dirty="0">
                        <a:latin typeface="DengXian Light" panose="02010600030101010101" pitchFamily="2" charset="-122"/>
                        <a:ea typeface="DengXian Light"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nSpc>
                          <a:spcPct val="150000"/>
                        </a:lnSpc>
                      </a:pPr>
                      <a:r>
                        <a:rPr lang="ja-JP" altLang="en-US" sz="2000" b="0" i="0">
                          <a:latin typeface="DengXian Light" panose="02010600030101010101" pitchFamily="2" charset="-122"/>
                          <a:ea typeface="DengXian Light" panose="02010600030101010101" pitchFamily="2" charset="-122"/>
                          <a:cs typeface="Times New Roman" panose="02020603050405020304" pitchFamily="18" charset="0"/>
                        </a:rPr>
                        <a:t>找人修改</a:t>
                      </a:r>
                      <a:r>
                        <a:rPr lang="zh-CN" altLang="en-US" sz="2000" b="0" i="0" dirty="0">
                          <a:latin typeface="DengXian Light" panose="02010600030101010101" pitchFamily="2" charset="-122"/>
                          <a:ea typeface="DengXian Light" panose="02010600030101010101" pitchFamily="2" charset="-122"/>
                          <a:cs typeface="Times New Roman" panose="02020603050405020304" pitchFamily="18" charset="0"/>
                        </a:rPr>
                        <a:t>、</a:t>
                      </a:r>
                      <a:r>
                        <a:rPr lang="ja-JP" altLang="en-US" sz="2000" b="0" i="0">
                          <a:latin typeface="DengXian Light" panose="02010600030101010101" pitchFamily="2" charset="-122"/>
                          <a:ea typeface="DengXian Light" panose="02010600030101010101" pitchFamily="2" charset="-122"/>
                          <a:cs typeface="Times New Roman" panose="02020603050405020304" pitchFamily="18" charset="0"/>
                        </a:rPr>
                        <a:t>多投稿</a:t>
                      </a:r>
                      <a:endParaRPr lang="en-US" sz="2000" b="0" i="0" dirty="0">
                        <a:latin typeface="DengXian Light" panose="02010600030101010101" pitchFamily="2" charset="-122"/>
                        <a:ea typeface="DengXian Light"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31318992"/>
                  </a:ext>
                </a:extLst>
              </a:tr>
              <a:tr h="370840">
                <a:tc>
                  <a:txBody>
                    <a:bodyPr/>
                    <a:lstStyle/>
                    <a:p>
                      <a:pPr algn="r">
                        <a:lnSpc>
                          <a:spcPct val="150000"/>
                        </a:lnSpc>
                      </a:pPr>
                      <a:r>
                        <a:rPr lang="ja-JP" altLang="en-US" sz="2000" b="0" i="0">
                          <a:latin typeface="DengXian Light" panose="02010600030101010101" pitchFamily="2" charset="-122"/>
                          <a:ea typeface="DengXian Light" panose="02010600030101010101" pitchFamily="2" charset="-122"/>
                        </a:rPr>
                        <a:t>符合学术共识</a:t>
                      </a:r>
                      <a:endParaRPr lang="en-US" sz="2000" b="0" i="0" dirty="0">
                        <a:latin typeface="DengXian Light" panose="02010600030101010101" pitchFamily="2" charset="-122"/>
                        <a:ea typeface="DengXian Light" panose="02010600030101010101" pitchFamily="2" charset="-122"/>
                        <a:cs typeface="Times New Roman" panose="02020603050405020304" pitchFamily="18"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endParaRPr lang="en-US" sz="2000" b="0" i="0" dirty="0">
                        <a:latin typeface="DengXian Light" panose="02010600030101010101" pitchFamily="2" charset="-122"/>
                        <a:ea typeface="DengXian Light"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ja-JP" altLang="en-US" sz="2000" b="0" i="0">
                          <a:latin typeface="DengXian Light" panose="02010600030101010101" pitchFamily="2" charset="-122"/>
                          <a:ea typeface="DengXian Light" panose="02010600030101010101" pitchFamily="2" charset="-122"/>
                        </a:rPr>
                        <a:t>刷论文</a:t>
                      </a:r>
                      <a:r>
                        <a:rPr lang="zh-CN" altLang="en-US" sz="2000" b="0" i="0" dirty="0">
                          <a:latin typeface="DengXian Light" panose="02010600030101010101" pitchFamily="2" charset="-122"/>
                          <a:ea typeface="DengXian Light" panose="02010600030101010101" pitchFamily="2" charset="-122"/>
                          <a:cs typeface="Times New Roman" panose="02020603050405020304" pitchFamily="18" charset="0"/>
                        </a:rPr>
                        <a:t>、</a:t>
                      </a:r>
                      <a:r>
                        <a:rPr lang="ja-JP" altLang="en-US" sz="2000" b="0" i="0">
                          <a:latin typeface="DengXian Light" panose="02010600030101010101" pitchFamily="2" charset="-122"/>
                          <a:ea typeface="DengXian Light" panose="02010600030101010101" pitchFamily="2" charset="-122"/>
                          <a:cs typeface="Times New Roman" panose="02020603050405020304" pitchFamily="18" charset="0"/>
                        </a:rPr>
                        <a:t>交流</a:t>
                      </a:r>
                      <a:endParaRPr lang="en-US" sz="2000" b="0" i="0" dirty="0">
                        <a:latin typeface="DengXian Light" panose="02010600030101010101" pitchFamily="2" charset="-122"/>
                        <a:ea typeface="DengXian Light"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3288727"/>
                  </a:ext>
                </a:extLst>
              </a:tr>
            </a:tbl>
          </a:graphicData>
        </a:graphic>
      </p:graphicFrame>
    </p:spTree>
    <p:extLst>
      <p:ext uri="{BB962C8B-B14F-4D97-AF65-F5344CB8AC3E}">
        <p14:creationId xmlns:p14="http://schemas.microsoft.com/office/powerpoint/2010/main" val="459018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220BE9B-7480-DA44-A221-E297768E016B}"/>
              </a:ext>
            </a:extLst>
          </p:cNvPr>
          <p:cNvPicPr>
            <a:picLocks noChangeAspect="1"/>
          </p:cNvPicPr>
          <p:nvPr/>
        </p:nvPicPr>
        <p:blipFill rotWithShape="1">
          <a:blip r:embed="rId2"/>
          <a:srcRect l="313"/>
          <a:stretch/>
        </p:blipFill>
        <p:spPr>
          <a:xfrm>
            <a:off x="1501316" y="0"/>
            <a:ext cx="10690684" cy="6858000"/>
          </a:xfrm>
          <a:prstGeom prst="rect">
            <a:avLst/>
          </a:prstGeom>
        </p:spPr>
      </p:pic>
      <p:sp>
        <p:nvSpPr>
          <p:cNvPr id="10" name="Title 1">
            <a:extLst>
              <a:ext uri="{FF2B5EF4-FFF2-40B4-BE49-F238E27FC236}">
                <a16:creationId xmlns:a16="http://schemas.microsoft.com/office/drawing/2014/main" id="{F11999B8-5ACC-2340-9D1E-71E296C337E3}"/>
              </a:ext>
            </a:extLst>
          </p:cNvPr>
          <p:cNvSpPr>
            <a:spLocks noGrp="1"/>
          </p:cNvSpPr>
          <p:nvPr>
            <p:ph type="title"/>
          </p:nvPr>
        </p:nvSpPr>
        <p:spPr>
          <a:xfrm>
            <a:off x="150630" y="942261"/>
            <a:ext cx="1257300" cy="5049678"/>
          </a:xfrm>
        </p:spPr>
        <p:txBody>
          <a:bodyPr vert="wordArtVert">
            <a:normAutofit/>
          </a:bodyPr>
          <a:lstStyle/>
          <a:p>
            <a:r>
              <a:rPr lang="ja-JP" altLang="en-US"/>
              <a:t>论文写作必读</a:t>
            </a:r>
            <a:endParaRPr lang="en-US" dirty="0"/>
          </a:p>
        </p:txBody>
      </p:sp>
    </p:spTree>
    <p:extLst>
      <p:ext uri="{BB962C8B-B14F-4D97-AF65-F5344CB8AC3E}">
        <p14:creationId xmlns:p14="http://schemas.microsoft.com/office/powerpoint/2010/main" val="1041063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9CF04-C322-0B4B-AA0F-747671DDA2DB}"/>
              </a:ext>
            </a:extLst>
          </p:cNvPr>
          <p:cNvSpPr>
            <a:spLocks noGrp="1"/>
          </p:cNvSpPr>
          <p:nvPr>
            <p:ph type="title"/>
          </p:nvPr>
        </p:nvSpPr>
        <p:spPr/>
        <p:txBody>
          <a:bodyPr/>
          <a:lstStyle/>
          <a:p>
            <a:r>
              <a:rPr lang="ja-JP" altLang="en-US"/>
              <a:t>论文写作之外</a:t>
            </a:r>
            <a:r>
              <a:rPr lang="zh-CN" altLang="en-US" dirty="0"/>
              <a:t>：</a:t>
            </a:r>
            <a:r>
              <a:rPr lang="ja-JP" altLang="en-US"/>
              <a:t>人的因素</a:t>
            </a:r>
            <a:endParaRPr lang="en-US" dirty="0"/>
          </a:p>
        </p:txBody>
      </p:sp>
      <p:sp>
        <p:nvSpPr>
          <p:cNvPr id="3" name="Content Placeholder 2">
            <a:extLst>
              <a:ext uri="{FF2B5EF4-FFF2-40B4-BE49-F238E27FC236}">
                <a16:creationId xmlns:a16="http://schemas.microsoft.com/office/drawing/2014/main" id="{8438F025-DD5A-5340-965E-CD8E9E4F9D1B}"/>
              </a:ext>
            </a:extLst>
          </p:cNvPr>
          <p:cNvSpPr>
            <a:spLocks noGrp="1"/>
          </p:cNvSpPr>
          <p:nvPr>
            <p:ph idx="1"/>
          </p:nvPr>
        </p:nvSpPr>
        <p:spPr/>
        <p:txBody>
          <a:bodyPr/>
          <a:lstStyle/>
          <a:p>
            <a:r>
              <a:rPr lang="zh-CN" altLang="en-US" dirty="0"/>
              <a:t>“</a:t>
            </a:r>
            <a:r>
              <a:rPr lang="ja-JP" altLang="en-US"/>
              <a:t>找其他人</a:t>
            </a:r>
            <a:r>
              <a:rPr lang="en-US" altLang="ja-JP" dirty="0"/>
              <a:t>proofreading</a:t>
            </a:r>
            <a:r>
              <a:rPr lang="zh-CN" altLang="en-US" dirty="0"/>
              <a:t>”</a:t>
            </a:r>
            <a:endParaRPr lang="en-US" altLang="zh-CN" dirty="0"/>
          </a:p>
          <a:p>
            <a:r>
              <a:rPr lang="zh-CN" altLang="en-US" dirty="0"/>
              <a:t>“</a:t>
            </a:r>
            <a:r>
              <a:rPr lang="ja-JP" altLang="en-US"/>
              <a:t>建模读者</a:t>
            </a:r>
            <a:r>
              <a:rPr lang="zh-CN" altLang="en-US" dirty="0"/>
              <a:t>”</a:t>
            </a:r>
            <a:endParaRPr lang="en-US" altLang="zh-CN" dirty="0"/>
          </a:p>
          <a:p>
            <a:r>
              <a:rPr lang="zh-CN" altLang="en-US" dirty="0"/>
              <a:t>“</a:t>
            </a:r>
            <a:r>
              <a:rPr lang="ja-JP" altLang="en-US"/>
              <a:t>利用学术共识</a:t>
            </a:r>
            <a:r>
              <a:rPr lang="zh-CN" altLang="en-US" dirty="0"/>
              <a:t>”</a:t>
            </a:r>
            <a:endParaRPr lang="en-US" altLang="zh-CN" dirty="0"/>
          </a:p>
          <a:p>
            <a:pPr lvl="1"/>
            <a:endParaRPr lang="en-US" dirty="0"/>
          </a:p>
          <a:p>
            <a:r>
              <a:rPr lang="ja-JP" altLang="en-US"/>
              <a:t>保持健康的人际关系是产出优秀工作的重要因素</a:t>
            </a:r>
            <a:endParaRPr lang="en-US" altLang="ja-JP" dirty="0"/>
          </a:p>
          <a:p>
            <a:endParaRPr lang="en-US" dirty="0"/>
          </a:p>
          <a:p>
            <a:endParaRPr lang="en-US" dirty="0"/>
          </a:p>
        </p:txBody>
      </p:sp>
    </p:spTree>
    <p:extLst>
      <p:ext uri="{BB962C8B-B14F-4D97-AF65-F5344CB8AC3E}">
        <p14:creationId xmlns:p14="http://schemas.microsoft.com/office/powerpoint/2010/main" val="3720567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77E0D-CB2D-0F44-9DA9-44E4DCBCB5C5}"/>
              </a:ext>
            </a:extLst>
          </p:cNvPr>
          <p:cNvSpPr>
            <a:spLocks noGrp="1"/>
          </p:cNvSpPr>
          <p:nvPr>
            <p:ph type="title"/>
          </p:nvPr>
        </p:nvSpPr>
        <p:spPr/>
        <p:txBody>
          <a:bodyPr/>
          <a:lstStyle/>
          <a:p>
            <a:r>
              <a:rPr lang="ja-JP" altLang="en-US"/>
              <a:t>论文写作之外</a:t>
            </a:r>
            <a:r>
              <a:rPr lang="zh-CN" altLang="en-US" dirty="0"/>
              <a:t>：</a:t>
            </a:r>
            <a:r>
              <a:rPr lang="ja-JP" altLang="en-US"/>
              <a:t>健康的身体</a:t>
            </a:r>
            <a:endParaRPr lang="en-US" dirty="0"/>
          </a:p>
        </p:txBody>
      </p:sp>
      <p:sp>
        <p:nvSpPr>
          <p:cNvPr id="3" name="Content Placeholder 2">
            <a:extLst>
              <a:ext uri="{FF2B5EF4-FFF2-40B4-BE49-F238E27FC236}">
                <a16:creationId xmlns:a16="http://schemas.microsoft.com/office/drawing/2014/main" id="{E8B1F0DF-706A-2846-AAF5-68E1516A557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3E6554D-3530-B449-BE75-E9E37C66134C}"/>
              </a:ext>
            </a:extLst>
          </p:cNvPr>
          <p:cNvPicPr>
            <a:picLocks noChangeAspect="1"/>
          </p:cNvPicPr>
          <p:nvPr/>
        </p:nvPicPr>
        <p:blipFill>
          <a:blip r:embed="rId3"/>
          <a:stretch>
            <a:fillRect/>
          </a:stretch>
        </p:blipFill>
        <p:spPr>
          <a:xfrm>
            <a:off x="836675" y="1825624"/>
            <a:ext cx="10518650" cy="5032375"/>
          </a:xfrm>
          <a:prstGeom prst="rect">
            <a:avLst/>
          </a:prstGeom>
        </p:spPr>
      </p:pic>
    </p:spTree>
    <p:extLst>
      <p:ext uri="{BB962C8B-B14F-4D97-AF65-F5344CB8AC3E}">
        <p14:creationId xmlns:p14="http://schemas.microsoft.com/office/powerpoint/2010/main" val="3302288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11B4C-61EE-0946-8E49-5BE276B9C9BD}"/>
              </a:ext>
            </a:extLst>
          </p:cNvPr>
          <p:cNvSpPr>
            <a:spLocks noGrp="1"/>
          </p:cNvSpPr>
          <p:nvPr>
            <p:ph type="title"/>
          </p:nvPr>
        </p:nvSpPr>
        <p:spPr>
          <a:xfrm>
            <a:off x="838200" y="2766219"/>
            <a:ext cx="10515600" cy="1325563"/>
          </a:xfrm>
        </p:spPr>
        <p:txBody>
          <a:bodyPr/>
          <a:lstStyle/>
          <a:p>
            <a:r>
              <a:rPr lang="ja-JP" altLang="en-US"/>
              <a:t>祝大家产出优秀的学术工作</a:t>
            </a:r>
            <a:endParaRPr lang="en-US" dirty="0"/>
          </a:p>
        </p:txBody>
      </p:sp>
    </p:spTree>
    <p:extLst>
      <p:ext uri="{BB962C8B-B14F-4D97-AF65-F5344CB8AC3E}">
        <p14:creationId xmlns:p14="http://schemas.microsoft.com/office/powerpoint/2010/main" val="25101047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B420-53C5-DB4E-B1ED-F6C0114D6943}"/>
              </a:ext>
            </a:extLst>
          </p:cNvPr>
          <p:cNvSpPr>
            <a:spLocks noGrp="1"/>
          </p:cNvSpPr>
          <p:nvPr>
            <p:ph type="title"/>
          </p:nvPr>
        </p:nvSpPr>
        <p:spPr/>
        <p:txBody>
          <a:bodyPr/>
          <a:lstStyle/>
          <a:p>
            <a:r>
              <a:rPr lang="en-US" altLang="zh-CN" dirty="0"/>
              <a:t>2014-2018</a:t>
            </a:r>
            <a:r>
              <a:rPr lang="ja-JP" altLang="en-US"/>
              <a:t>发表论文情况</a:t>
            </a:r>
            <a:endParaRPr lang="en-US" dirty="0"/>
          </a:p>
        </p:txBody>
      </p:sp>
      <p:graphicFrame>
        <p:nvGraphicFramePr>
          <p:cNvPr id="4" name="Content Placeholder 3">
            <a:extLst>
              <a:ext uri="{FF2B5EF4-FFF2-40B4-BE49-F238E27FC236}">
                <a16:creationId xmlns:a16="http://schemas.microsoft.com/office/drawing/2014/main" id="{EB249C1C-647A-F74C-AE5B-3205AEA09D71}"/>
              </a:ext>
            </a:extLst>
          </p:cNvPr>
          <p:cNvGraphicFramePr>
            <a:graphicFrameLocks noGrp="1"/>
          </p:cNvGraphicFramePr>
          <p:nvPr>
            <p:ph idx="1"/>
            <p:extLst>
              <p:ext uri="{D42A27DB-BD31-4B8C-83A1-F6EECF244321}">
                <p14:modId xmlns:p14="http://schemas.microsoft.com/office/powerpoint/2010/main" val="2334850446"/>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39568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F58EF-B578-AC48-B7D0-AA475B7CEEE4}"/>
              </a:ext>
            </a:extLst>
          </p:cNvPr>
          <p:cNvSpPr>
            <a:spLocks noGrp="1"/>
          </p:cNvSpPr>
          <p:nvPr>
            <p:ph type="title"/>
          </p:nvPr>
        </p:nvSpPr>
        <p:spPr/>
        <p:txBody>
          <a:bodyPr/>
          <a:lstStyle/>
          <a:p>
            <a:r>
              <a:rPr lang="ja-JP" altLang="en-US"/>
              <a:t>数据增广的过程</a:t>
            </a:r>
            <a:endParaRPr lang="en-US" dirty="0"/>
          </a:p>
        </p:txBody>
      </p:sp>
      <p:grpSp>
        <p:nvGrpSpPr>
          <p:cNvPr id="24" name="Group 23">
            <a:extLst>
              <a:ext uri="{FF2B5EF4-FFF2-40B4-BE49-F238E27FC236}">
                <a16:creationId xmlns:a16="http://schemas.microsoft.com/office/drawing/2014/main" id="{F8B561B8-D706-0148-A256-982B15C24730}"/>
              </a:ext>
            </a:extLst>
          </p:cNvPr>
          <p:cNvGrpSpPr/>
          <p:nvPr/>
        </p:nvGrpSpPr>
        <p:grpSpPr>
          <a:xfrm>
            <a:off x="872015" y="1604506"/>
            <a:ext cx="10447971" cy="4740985"/>
            <a:chOff x="1239343" y="1604506"/>
            <a:chExt cx="10447971" cy="4740985"/>
          </a:xfrm>
        </p:grpSpPr>
        <p:sp>
          <p:nvSpPr>
            <p:cNvPr id="4" name="矩形 7">
              <a:extLst>
                <a:ext uri="{FF2B5EF4-FFF2-40B4-BE49-F238E27FC236}">
                  <a16:creationId xmlns:a16="http://schemas.microsoft.com/office/drawing/2014/main" id="{EC09E2F3-50C0-8E4F-A3B1-DAA77051A0E0}"/>
                </a:ext>
              </a:extLst>
            </p:cNvPr>
            <p:cNvSpPr/>
            <p:nvPr/>
          </p:nvSpPr>
          <p:spPr>
            <a:xfrm>
              <a:off x="1450810" y="1943947"/>
              <a:ext cx="3844267" cy="646331"/>
            </a:xfrm>
            <a:prstGeom prst="rect">
              <a:avLst/>
            </a:prstGeom>
            <a:ln>
              <a:solidFill>
                <a:schemeClr val="tx1"/>
              </a:solidFill>
            </a:ln>
          </p:spPr>
          <p:txBody>
            <a:bodyPr wrap="square">
              <a:spAutoFit/>
            </a:bodyPr>
            <a:lstStyle/>
            <a:p>
              <a:r>
                <a:rPr lang="zh-CN" altLang="en-US" dirty="0">
                  <a:latin typeface="Arial" panose="020B0604020202020204" pitchFamily="34" charset="0"/>
                  <a:cs typeface="Arial" panose="020B0604020202020204" pitchFamily="34" charset="0"/>
                </a:rPr>
                <a:t>show me the </a:t>
              </a:r>
              <a:r>
                <a:rPr lang="zh-CN" altLang="en-US" dirty="0">
                  <a:solidFill>
                    <a:srgbClr val="00B050"/>
                  </a:solidFill>
                  <a:latin typeface="Arial" panose="020B0604020202020204" pitchFamily="34" charset="0"/>
                  <a:cs typeface="Arial" panose="020B0604020202020204" pitchFamily="34" charset="0"/>
                </a:rPr>
                <a:t>[closest]&lt;distance&gt; </a:t>
              </a:r>
              <a:r>
                <a:rPr lang="zh-CN" altLang="en-US" dirty="0">
                  <a:solidFill>
                    <a:srgbClr val="0070C0"/>
                  </a:solidFill>
                  <a:latin typeface="Arial" panose="020B0604020202020204" pitchFamily="34" charset="0"/>
                  <a:cs typeface="Arial" panose="020B0604020202020204" pitchFamily="34" charset="0"/>
                </a:rPr>
                <a:t>[restaurant]&lt;poi type&gt;</a:t>
              </a:r>
            </a:p>
          </p:txBody>
        </p:sp>
        <p:sp>
          <p:nvSpPr>
            <p:cNvPr id="5" name="矩形 8">
              <a:extLst>
                <a:ext uri="{FF2B5EF4-FFF2-40B4-BE49-F238E27FC236}">
                  <a16:creationId xmlns:a16="http://schemas.microsoft.com/office/drawing/2014/main" id="{77D7E19B-8D05-9049-8756-7A108186313F}"/>
                </a:ext>
              </a:extLst>
            </p:cNvPr>
            <p:cNvSpPr/>
            <p:nvPr/>
          </p:nvSpPr>
          <p:spPr>
            <a:xfrm>
              <a:off x="1417275" y="3821554"/>
              <a:ext cx="3911337" cy="369332"/>
            </a:xfrm>
            <a:prstGeom prst="rect">
              <a:avLst/>
            </a:prstGeom>
            <a:ln>
              <a:solidFill>
                <a:schemeClr val="tx1"/>
              </a:solidFill>
            </a:ln>
          </p:spPr>
          <p:txBody>
            <a:bodyPr wrap="square">
              <a:spAutoFit/>
            </a:bodyPr>
            <a:lstStyle/>
            <a:p>
              <a:r>
                <a:rPr lang="zh-CN" altLang="en-US" dirty="0">
                  <a:latin typeface="Arial" panose="020B0604020202020204" pitchFamily="34" charset="0"/>
                  <a:cs typeface="Arial" panose="020B0604020202020204" pitchFamily="34" charset="0"/>
                </a:rPr>
                <a:t>show me the </a:t>
              </a:r>
              <a:r>
                <a:rPr lang="zh-CN" altLang="en-US" dirty="0">
                  <a:solidFill>
                    <a:srgbClr val="00B050"/>
                  </a:solidFill>
                  <a:latin typeface="Arial" panose="020B0604020202020204" pitchFamily="34" charset="0"/>
                  <a:cs typeface="Arial" panose="020B0604020202020204" pitchFamily="34" charset="0"/>
                </a:rPr>
                <a:t>&lt;distance&gt; </a:t>
              </a:r>
              <a:r>
                <a:rPr lang="zh-CN" altLang="en-US" dirty="0">
                  <a:solidFill>
                    <a:srgbClr val="0070C0"/>
                  </a:solidFill>
                  <a:latin typeface="Arial" panose="020B0604020202020204" pitchFamily="34" charset="0"/>
                  <a:cs typeface="Arial" panose="020B0604020202020204" pitchFamily="34" charset="0"/>
                </a:rPr>
                <a:t>&lt;poi type&gt;</a:t>
              </a:r>
              <a:endParaRPr lang="en-US" altLang="zh-CN" dirty="0">
                <a:solidFill>
                  <a:srgbClr val="0070C0"/>
                </a:solidFill>
                <a:latin typeface="Arial" panose="020B0604020202020204" pitchFamily="34" charset="0"/>
                <a:cs typeface="Arial" panose="020B0604020202020204" pitchFamily="34" charset="0"/>
              </a:endParaRPr>
            </a:p>
          </p:txBody>
        </p:sp>
        <p:sp>
          <p:nvSpPr>
            <p:cNvPr id="7" name="矩形 10">
              <a:extLst>
                <a:ext uri="{FF2B5EF4-FFF2-40B4-BE49-F238E27FC236}">
                  <a16:creationId xmlns:a16="http://schemas.microsoft.com/office/drawing/2014/main" id="{8BF625CF-97D4-4F4E-96F7-1F858DC64B7C}"/>
                </a:ext>
              </a:extLst>
            </p:cNvPr>
            <p:cNvSpPr/>
            <p:nvPr/>
          </p:nvSpPr>
          <p:spPr>
            <a:xfrm>
              <a:off x="6438411" y="4189181"/>
              <a:ext cx="5248903" cy="923330"/>
            </a:xfrm>
            <a:prstGeom prst="rect">
              <a:avLst/>
            </a:prstGeom>
            <a:ln>
              <a:solidFill>
                <a:schemeClr val="tx1"/>
              </a:solidFill>
            </a:ln>
          </p:spPr>
          <p:txBody>
            <a:bodyPr wrap="square">
              <a:spAutoFit/>
            </a:bodyPr>
            <a:lstStyle/>
            <a:p>
              <a:r>
                <a:rPr lang="zh-CN" altLang="en-US" dirty="0">
                  <a:latin typeface="Arial" panose="020B0604020202020204" pitchFamily="34" charset="0"/>
                  <a:cs typeface="Arial" panose="020B0604020202020204" pitchFamily="34" charset="0"/>
                </a:rPr>
                <a:t>where is the </a:t>
              </a:r>
              <a:r>
                <a:rPr lang="zh-CN" altLang="en-US" dirty="0">
                  <a:solidFill>
                    <a:srgbClr val="00B050"/>
                  </a:solidFill>
                  <a:latin typeface="Arial" panose="020B0604020202020204" pitchFamily="34" charset="0"/>
                  <a:cs typeface="Arial" panose="020B0604020202020204" pitchFamily="34" charset="0"/>
                </a:rPr>
                <a:t>&lt;distance&gt; </a:t>
              </a:r>
              <a:r>
                <a:rPr lang="zh-CN" altLang="en-US" dirty="0">
                  <a:solidFill>
                    <a:srgbClr val="0070C0"/>
                  </a:solidFill>
                  <a:latin typeface="Arial" panose="020B0604020202020204" pitchFamily="34" charset="0"/>
                  <a:cs typeface="Arial" panose="020B0604020202020204" pitchFamily="34" charset="0"/>
                </a:rPr>
                <a:t>&lt;poi type&gt;</a:t>
              </a:r>
            </a:p>
            <a:p>
              <a:r>
                <a:rPr lang="zh-CN" altLang="en-US" dirty="0">
                  <a:latin typeface="Arial" panose="020B0604020202020204" pitchFamily="34" charset="0"/>
                  <a:cs typeface="Arial" panose="020B0604020202020204" pitchFamily="34" charset="0"/>
                </a:rPr>
                <a:t>can you find the </a:t>
              </a:r>
              <a:r>
                <a:rPr lang="zh-CN" altLang="en-US" dirty="0">
                  <a:solidFill>
                    <a:srgbClr val="00B050"/>
                  </a:solidFill>
                  <a:latin typeface="Arial" panose="020B0604020202020204" pitchFamily="34" charset="0"/>
                  <a:cs typeface="Arial" panose="020B0604020202020204" pitchFamily="34" charset="0"/>
                </a:rPr>
                <a:t>&lt;distance&gt; </a:t>
              </a:r>
              <a:r>
                <a:rPr lang="zh-CN" altLang="en-US" dirty="0">
                  <a:solidFill>
                    <a:srgbClr val="0070C0"/>
                  </a:solidFill>
                  <a:latin typeface="Arial" panose="020B0604020202020204" pitchFamily="34" charset="0"/>
                  <a:cs typeface="Arial" panose="020B0604020202020204" pitchFamily="34" charset="0"/>
                </a:rPr>
                <a:t>&lt;poi type&gt; </a:t>
              </a:r>
              <a:r>
                <a:rPr lang="zh-CN" altLang="en-US" dirty="0">
                  <a:latin typeface="Arial" panose="020B0604020202020204" pitchFamily="34" charset="0"/>
                  <a:cs typeface="Arial" panose="020B0604020202020204" pitchFamily="34" charset="0"/>
                </a:rPr>
                <a:t>to me </a:t>
              </a:r>
            </a:p>
            <a:p>
              <a:r>
                <a:rPr lang="zh-CN" altLang="en-US" dirty="0">
                  <a:latin typeface="Arial" panose="020B0604020202020204" pitchFamily="34" charset="0"/>
                  <a:cs typeface="Arial" panose="020B0604020202020204" pitchFamily="34" charset="0"/>
                </a:rPr>
                <a:t>give me the address to the </a:t>
              </a:r>
              <a:r>
                <a:rPr lang="zh-CN" altLang="en-US" dirty="0">
                  <a:solidFill>
                    <a:srgbClr val="00B050"/>
                  </a:solidFill>
                  <a:latin typeface="Arial" panose="020B0604020202020204" pitchFamily="34" charset="0"/>
                  <a:cs typeface="Arial" panose="020B0604020202020204" pitchFamily="34" charset="0"/>
                </a:rPr>
                <a:t>&lt;distance&gt; </a:t>
              </a:r>
              <a:r>
                <a:rPr lang="zh-CN" altLang="en-US" dirty="0">
                  <a:solidFill>
                    <a:srgbClr val="0070C0"/>
                  </a:solidFill>
                  <a:latin typeface="Arial" panose="020B0604020202020204" pitchFamily="34" charset="0"/>
                  <a:cs typeface="Arial" panose="020B0604020202020204" pitchFamily="34" charset="0"/>
                </a:rPr>
                <a:t>&lt;poi type&gt;</a:t>
              </a:r>
            </a:p>
          </p:txBody>
        </p:sp>
        <p:sp>
          <p:nvSpPr>
            <p:cNvPr id="8" name="矩形 11">
              <a:extLst>
                <a:ext uri="{FF2B5EF4-FFF2-40B4-BE49-F238E27FC236}">
                  <a16:creationId xmlns:a16="http://schemas.microsoft.com/office/drawing/2014/main" id="{C1FB515B-B4B6-7447-A871-8C57F714912E}"/>
                </a:ext>
              </a:extLst>
            </p:cNvPr>
            <p:cNvSpPr/>
            <p:nvPr/>
          </p:nvSpPr>
          <p:spPr>
            <a:xfrm>
              <a:off x="6929262" y="2425130"/>
              <a:ext cx="4267200" cy="923330"/>
            </a:xfrm>
            <a:prstGeom prst="rect">
              <a:avLst/>
            </a:prstGeom>
            <a:ln>
              <a:solidFill>
                <a:schemeClr val="tx1"/>
              </a:solidFill>
            </a:ln>
          </p:spPr>
          <p:txBody>
            <a:bodyPr wrap="square">
              <a:spAutoFit/>
            </a:bodyPr>
            <a:lstStyle/>
            <a:p>
              <a:r>
                <a:rPr lang="zh-CN" altLang="en-US" dirty="0">
                  <a:latin typeface="Arial" panose="020B0604020202020204" pitchFamily="34" charset="0"/>
                  <a:cs typeface="Arial" panose="020B0604020202020204" pitchFamily="34" charset="0"/>
                </a:rPr>
                <a:t>where is the </a:t>
              </a:r>
              <a:r>
                <a:rPr lang="zh-CN" altLang="en-US" dirty="0">
                  <a:solidFill>
                    <a:srgbClr val="00B050"/>
                  </a:solidFill>
                  <a:latin typeface="Arial" panose="020B0604020202020204" pitchFamily="34" charset="0"/>
                  <a:cs typeface="Arial" panose="020B0604020202020204" pitchFamily="34" charset="0"/>
                </a:rPr>
                <a:t>nearest</a:t>
              </a:r>
              <a:r>
                <a:rPr lang="zh-CN" altLang="en-US" dirty="0">
                  <a:latin typeface="Arial" panose="020B0604020202020204" pitchFamily="34" charset="0"/>
                  <a:cs typeface="Arial" panose="020B0604020202020204" pitchFamily="34" charset="0"/>
                </a:rPr>
                <a:t> </a:t>
              </a:r>
              <a:r>
                <a:rPr lang="zh-CN" altLang="en-US" dirty="0">
                  <a:solidFill>
                    <a:srgbClr val="0070C0"/>
                  </a:solidFill>
                  <a:latin typeface="Arial" panose="020B0604020202020204" pitchFamily="34" charset="0"/>
                  <a:cs typeface="Arial" panose="020B0604020202020204" pitchFamily="34" charset="0"/>
                </a:rPr>
                <a:t>shopping ma</a:t>
              </a:r>
              <a:r>
                <a:rPr lang="en-US" altLang="zh-CN" dirty="0">
                  <a:solidFill>
                    <a:srgbClr val="0070C0"/>
                  </a:solidFill>
                  <a:latin typeface="Arial" panose="020B0604020202020204" pitchFamily="34" charset="0"/>
                  <a:cs typeface="Arial" panose="020B0604020202020204" pitchFamily="34" charset="0"/>
                </a:rPr>
                <a:t>l</a:t>
              </a:r>
              <a:r>
                <a:rPr lang="zh-CN" altLang="en-US" dirty="0">
                  <a:solidFill>
                    <a:srgbClr val="0070C0"/>
                  </a:solidFill>
                  <a:latin typeface="Arial" panose="020B0604020202020204" pitchFamily="34" charset="0"/>
                  <a:cs typeface="Arial" panose="020B0604020202020204" pitchFamily="34" charset="0"/>
                </a:rPr>
                <a:t>l</a:t>
              </a:r>
            </a:p>
            <a:p>
              <a:r>
                <a:rPr lang="zh-CN" altLang="en-US" dirty="0">
                  <a:latin typeface="Arial" panose="020B0604020202020204" pitchFamily="34" charset="0"/>
                  <a:cs typeface="Arial" panose="020B0604020202020204" pitchFamily="34" charset="0"/>
                </a:rPr>
                <a:t>can you find the </a:t>
              </a:r>
              <a:r>
                <a:rPr lang="zh-CN" altLang="en-US" dirty="0">
                  <a:solidFill>
                    <a:srgbClr val="00B050"/>
                  </a:solidFill>
                  <a:latin typeface="Arial" panose="020B0604020202020204" pitchFamily="34" charset="0"/>
                  <a:cs typeface="Arial" panose="020B0604020202020204" pitchFamily="34" charset="0"/>
                </a:rPr>
                <a:t>nearest </a:t>
              </a:r>
              <a:r>
                <a:rPr lang="zh-CN" altLang="en-US" dirty="0">
                  <a:solidFill>
                    <a:srgbClr val="0070C0"/>
                  </a:solidFill>
                  <a:latin typeface="Arial" panose="020B0604020202020204" pitchFamily="34" charset="0"/>
                  <a:cs typeface="Arial" panose="020B0604020202020204" pitchFamily="34" charset="0"/>
                </a:rPr>
                <a:t>rest stop </a:t>
              </a:r>
              <a:r>
                <a:rPr lang="zh-CN" altLang="en-US" dirty="0">
                  <a:latin typeface="Arial" panose="020B0604020202020204" pitchFamily="34" charset="0"/>
                  <a:cs typeface="Arial" panose="020B0604020202020204" pitchFamily="34" charset="0"/>
                </a:rPr>
                <a:t>to me </a:t>
              </a:r>
            </a:p>
            <a:p>
              <a:r>
                <a:rPr lang="zh-CN" altLang="en-US" dirty="0">
                  <a:latin typeface="Arial" panose="020B0604020202020204" pitchFamily="34" charset="0"/>
                  <a:cs typeface="Arial" panose="020B0604020202020204" pitchFamily="34" charset="0"/>
                </a:rPr>
                <a:t>give me the address to the </a:t>
              </a:r>
              <a:r>
                <a:rPr lang="zh-CN" altLang="en-US" dirty="0">
                  <a:solidFill>
                    <a:srgbClr val="00B050"/>
                  </a:solidFill>
                  <a:latin typeface="Arial" panose="020B0604020202020204" pitchFamily="34" charset="0"/>
                  <a:cs typeface="Arial" panose="020B0604020202020204" pitchFamily="34" charset="0"/>
                </a:rPr>
                <a:t>near </a:t>
              </a:r>
              <a:r>
                <a:rPr lang="zh-CN" altLang="en-US" dirty="0">
                  <a:solidFill>
                    <a:srgbClr val="0070C0"/>
                  </a:solidFill>
                  <a:latin typeface="Arial" panose="020B0604020202020204" pitchFamily="34" charset="0"/>
                  <a:cs typeface="Arial" panose="020B0604020202020204" pitchFamily="34" charset="0"/>
                </a:rPr>
                <a:t>grocery</a:t>
              </a:r>
            </a:p>
          </p:txBody>
        </p:sp>
        <p:sp>
          <p:nvSpPr>
            <p:cNvPr id="9" name="下箭头 12">
              <a:extLst>
                <a:ext uri="{FF2B5EF4-FFF2-40B4-BE49-F238E27FC236}">
                  <a16:creationId xmlns:a16="http://schemas.microsoft.com/office/drawing/2014/main" id="{FC7ACA49-95B5-F641-A7DF-DFDF5C69B78B}"/>
                </a:ext>
              </a:extLst>
            </p:cNvPr>
            <p:cNvSpPr/>
            <p:nvPr/>
          </p:nvSpPr>
          <p:spPr>
            <a:xfrm>
              <a:off x="3165138" y="2585635"/>
              <a:ext cx="415610" cy="1235918"/>
            </a:xfrm>
            <a:prstGeom prst="downArrow">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0" name="下箭头 13">
              <a:extLst>
                <a:ext uri="{FF2B5EF4-FFF2-40B4-BE49-F238E27FC236}">
                  <a16:creationId xmlns:a16="http://schemas.microsoft.com/office/drawing/2014/main" id="{5F6B2F48-243A-2E47-BA1B-516ECF145124}"/>
                </a:ext>
              </a:extLst>
            </p:cNvPr>
            <p:cNvSpPr/>
            <p:nvPr/>
          </p:nvSpPr>
          <p:spPr>
            <a:xfrm>
              <a:off x="3165138" y="4188799"/>
              <a:ext cx="415610" cy="1233362"/>
            </a:xfrm>
            <a:prstGeom prst="downArrow">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下箭头 16">
              <a:extLst>
                <a:ext uri="{FF2B5EF4-FFF2-40B4-BE49-F238E27FC236}">
                  <a16:creationId xmlns:a16="http://schemas.microsoft.com/office/drawing/2014/main" id="{26BFA6F9-7E7C-CA4E-99F1-B05DC0B2C58C}"/>
                </a:ext>
              </a:extLst>
            </p:cNvPr>
            <p:cNvSpPr/>
            <p:nvPr/>
          </p:nvSpPr>
          <p:spPr>
            <a:xfrm rot="10800000">
              <a:off x="8877911" y="3348458"/>
              <a:ext cx="369901" cy="840340"/>
            </a:xfrm>
            <a:prstGeom prst="downArrow">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2" name="矩形 17">
              <a:extLst>
                <a:ext uri="{FF2B5EF4-FFF2-40B4-BE49-F238E27FC236}">
                  <a16:creationId xmlns:a16="http://schemas.microsoft.com/office/drawing/2014/main" id="{D62B3917-75A5-A546-9126-92631D2D6486}"/>
                </a:ext>
              </a:extLst>
            </p:cNvPr>
            <p:cNvSpPr/>
            <p:nvPr/>
          </p:nvSpPr>
          <p:spPr>
            <a:xfrm>
              <a:off x="2244196" y="2911158"/>
              <a:ext cx="2257494" cy="400110"/>
            </a:xfrm>
            <a:prstGeom prst="rect">
              <a:avLst/>
            </a:prstGeom>
            <a:solidFill>
              <a:schemeClr val="bg1"/>
            </a:solidFill>
            <a:ln>
              <a:solidFill>
                <a:srgbClr val="FFC000"/>
              </a:solidFill>
            </a:ln>
          </p:spPr>
          <p:txBody>
            <a:bodyPr wrap="square">
              <a:spAutoFit/>
            </a:bodyPr>
            <a:lstStyle/>
            <a:p>
              <a:pPr algn="ctr"/>
              <a:r>
                <a:rPr lang="en-US" altLang="zh-CN" sz="2000" b="1" dirty="0">
                  <a:latin typeface="Arial" panose="020B0604020202020204" pitchFamily="34" charset="0"/>
                  <a:cs typeface="Arial" panose="020B0604020202020204" pitchFamily="34" charset="0"/>
                </a:rPr>
                <a:t>D</a:t>
              </a:r>
              <a:r>
                <a:rPr lang="zh-CN" altLang="en-US" sz="2000" b="1" dirty="0">
                  <a:latin typeface="Arial" panose="020B0604020202020204" pitchFamily="34" charset="0"/>
                  <a:cs typeface="Arial" panose="020B0604020202020204" pitchFamily="34" charset="0"/>
                </a:rPr>
                <a:t>elexicalisation</a:t>
              </a:r>
            </a:p>
          </p:txBody>
        </p:sp>
        <p:sp>
          <p:nvSpPr>
            <p:cNvPr id="13" name="矩形 18">
              <a:extLst>
                <a:ext uri="{FF2B5EF4-FFF2-40B4-BE49-F238E27FC236}">
                  <a16:creationId xmlns:a16="http://schemas.microsoft.com/office/drawing/2014/main" id="{DEAE3A1E-11E2-C744-BCB5-5C80FF66BA1A}"/>
                </a:ext>
              </a:extLst>
            </p:cNvPr>
            <p:cNvSpPr/>
            <p:nvPr/>
          </p:nvSpPr>
          <p:spPr>
            <a:xfrm>
              <a:off x="1486884" y="4529094"/>
              <a:ext cx="3772118" cy="400110"/>
            </a:xfrm>
            <a:prstGeom prst="rect">
              <a:avLst/>
            </a:prstGeom>
            <a:solidFill>
              <a:schemeClr val="bg1"/>
            </a:solidFill>
            <a:ln>
              <a:solidFill>
                <a:srgbClr val="FFC000"/>
              </a:solidFill>
            </a:ln>
          </p:spPr>
          <p:txBody>
            <a:bodyPr wrap="square">
              <a:spAutoFit/>
            </a:bodyPr>
            <a:lstStyle/>
            <a:p>
              <a:pPr algn="ctr"/>
              <a:r>
                <a:rPr lang="en-US" altLang="zh-CN" sz="2000" b="1" dirty="0">
                  <a:latin typeface="Arial" panose="020B0604020202020204" pitchFamily="34" charset="0"/>
                  <a:cs typeface="Arial" panose="020B0604020202020204" pitchFamily="34" charset="0"/>
                </a:rPr>
                <a:t>D</a:t>
              </a:r>
              <a:r>
                <a:rPr lang="zh-CN" altLang="en-US" sz="2000" b="1" dirty="0">
                  <a:latin typeface="Arial" panose="020B0604020202020204" pitchFamily="34" charset="0"/>
                  <a:cs typeface="Arial" panose="020B0604020202020204" pitchFamily="34" charset="0"/>
                </a:rPr>
                <a:t>iverse </a:t>
              </a:r>
              <a:r>
                <a:rPr lang="en-US" altLang="zh-CN" sz="2000" b="1" dirty="0">
                  <a:latin typeface="Arial" panose="020B0604020202020204" pitchFamily="34" charset="0"/>
                  <a:cs typeface="Arial" panose="020B0604020202020204" pitchFamily="34" charset="0"/>
                </a:rPr>
                <a:t>R</a:t>
              </a:r>
              <a:r>
                <a:rPr lang="zh-CN" altLang="en-US" sz="2000" b="1" dirty="0">
                  <a:latin typeface="Arial" panose="020B0604020202020204" pitchFamily="34" charset="0"/>
                  <a:cs typeface="Arial" panose="020B0604020202020204" pitchFamily="34" charset="0"/>
                </a:rPr>
                <a:t>anks </a:t>
              </a:r>
              <a:r>
                <a:rPr lang="en-US" altLang="zh-CN" sz="2000" b="1" dirty="0">
                  <a:latin typeface="Arial" panose="020B0604020202020204" pitchFamily="34" charset="0"/>
                  <a:cs typeface="Arial" panose="020B0604020202020204" pitchFamily="34" charset="0"/>
                </a:rPr>
                <a:t>I</a:t>
              </a:r>
              <a:r>
                <a:rPr lang="zh-CN" altLang="en-US" sz="2000" b="1" dirty="0">
                  <a:latin typeface="Arial" panose="020B0604020202020204" pitchFamily="34" charset="0"/>
                  <a:cs typeface="Arial" panose="020B0604020202020204" pitchFamily="34" charset="0"/>
                </a:rPr>
                <a:t>ncorporation</a:t>
              </a:r>
            </a:p>
          </p:txBody>
        </p:sp>
        <p:sp>
          <p:nvSpPr>
            <p:cNvPr id="14" name="直角上箭头 19">
              <a:extLst>
                <a:ext uri="{FF2B5EF4-FFF2-40B4-BE49-F238E27FC236}">
                  <a16:creationId xmlns:a16="http://schemas.microsoft.com/office/drawing/2014/main" id="{51DCC2F7-2A7C-A845-8D40-BB861336BC6F}"/>
                </a:ext>
              </a:extLst>
            </p:cNvPr>
            <p:cNvSpPr/>
            <p:nvPr/>
          </p:nvSpPr>
          <p:spPr>
            <a:xfrm>
              <a:off x="4512629" y="5112510"/>
              <a:ext cx="4735184" cy="901680"/>
            </a:xfrm>
            <a:prstGeom prst="bentUpArrow">
              <a:avLst>
                <a:gd name="adj1" fmla="val 20591"/>
                <a:gd name="adj2" fmla="val 21326"/>
                <a:gd name="adj3" fmla="val 23531"/>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0" name="矩形 25">
              <a:extLst>
                <a:ext uri="{FF2B5EF4-FFF2-40B4-BE49-F238E27FC236}">
                  <a16:creationId xmlns:a16="http://schemas.microsoft.com/office/drawing/2014/main" id="{4A0D808A-5675-C44C-A082-BF9CF0C6219A}"/>
                </a:ext>
              </a:extLst>
            </p:cNvPr>
            <p:cNvSpPr/>
            <p:nvPr/>
          </p:nvSpPr>
          <p:spPr>
            <a:xfrm>
              <a:off x="7666608" y="5376286"/>
              <a:ext cx="2686168" cy="400110"/>
            </a:xfrm>
            <a:prstGeom prst="rect">
              <a:avLst/>
            </a:prstGeom>
            <a:solidFill>
              <a:srgbClr val="C00000"/>
            </a:solidFill>
            <a:ln>
              <a:noFill/>
            </a:ln>
          </p:spPr>
          <p:txBody>
            <a:bodyPr wrap="square">
              <a:spAutoFit/>
            </a:bodyPr>
            <a:lstStyle/>
            <a:p>
              <a:pPr algn="ctr"/>
              <a:r>
                <a:rPr lang="en-US" altLang="zh-CN" sz="2000" b="1" dirty="0">
                  <a:solidFill>
                    <a:schemeClr val="bg1"/>
                  </a:solidFill>
                  <a:latin typeface="Arial" panose="020B0604020202020204" pitchFamily="34" charset="0"/>
                  <a:ea typeface="DengXian" panose="02010600030101010101" pitchFamily="2" charset="-122"/>
                  <a:cs typeface="Arial" panose="020B0604020202020204" pitchFamily="34" charset="0"/>
                </a:rPr>
                <a:t>S</a:t>
              </a:r>
              <a:r>
                <a:rPr lang="zh-CN" altLang="en-US" sz="2000" b="1" dirty="0">
                  <a:solidFill>
                    <a:schemeClr val="bg1"/>
                  </a:solidFill>
                  <a:latin typeface="Arial" panose="020B0604020202020204" pitchFamily="34" charset="0"/>
                  <a:ea typeface="DengXian" panose="02010600030101010101" pitchFamily="2" charset="-122"/>
                  <a:cs typeface="Arial" panose="020B0604020202020204" pitchFamily="34" charset="0"/>
                </a:rPr>
                <a:t>eq2</a:t>
              </a:r>
              <a:r>
                <a:rPr lang="en-US" altLang="zh-CN" sz="2000" b="1" dirty="0">
                  <a:solidFill>
                    <a:schemeClr val="bg1"/>
                  </a:solidFill>
                  <a:latin typeface="Arial" panose="020B0604020202020204" pitchFamily="34" charset="0"/>
                  <a:ea typeface="DengXian" panose="02010600030101010101" pitchFamily="2" charset="-122"/>
                  <a:cs typeface="Arial" panose="020B0604020202020204" pitchFamily="34" charset="0"/>
                </a:rPr>
                <a:t>S</a:t>
              </a:r>
              <a:r>
                <a:rPr lang="zh-CN" altLang="en-US" sz="2000" b="1" dirty="0">
                  <a:solidFill>
                    <a:schemeClr val="bg1"/>
                  </a:solidFill>
                  <a:latin typeface="Arial" panose="020B0604020202020204" pitchFamily="34" charset="0"/>
                  <a:ea typeface="DengXian" panose="02010600030101010101" pitchFamily="2" charset="-122"/>
                  <a:cs typeface="Arial" panose="020B0604020202020204" pitchFamily="34" charset="0"/>
                </a:rPr>
                <a:t>eq </a:t>
              </a:r>
              <a:r>
                <a:rPr lang="en-US" altLang="zh-CN" sz="2000" b="1" dirty="0">
                  <a:solidFill>
                    <a:schemeClr val="bg1"/>
                  </a:solidFill>
                  <a:latin typeface="Arial" panose="020B0604020202020204" pitchFamily="34" charset="0"/>
                  <a:ea typeface="DengXian" panose="02010600030101010101" pitchFamily="2" charset="-122"/>
                  <a:cs typeface="Arial" panose="020B0604020202020204" pitchFamily="34" charset="0"/>
                </a:rPr>
                <a:t>G</a:t>
              </a:r>
              <a:r>
                <a:rPr lang="zh-CN" altLang="en-US" sz="2000" b="1" dirty="0">
                  <a:solidFill>
                    <a:schemeClr val="bg1"/>
                  </a:solidFill>
                  <a:latin typeface="Arial" panose="020B0604020202020204" pitchFamily="34" charset="0"/>
                  <a:ea typeface="DengXian" panose="02010600030101010101" pitchFamily="2" charset="-122"/>
                  <a:cs typeface="Arial" panose="020B0604020202020204" pitchFamily="34" charset="0"/>
                </a:rPr>
                <a:t>eneration</a:t>
              </a:r>
            </a:p>
          </p:txBody>
        </p:sp>
        <p:sp>
          <p:nvSpPr>
            <p:cNvPr id="21" name="矩形 26">
              <a:extLst>
                <a:ext uri="{FF2B5EF4-FFF2-40B4-BE49-F238E27FC236}">
                  <a16:creationId xmlns:a16="http://schemas.microsoft.com/office/drawing/2014/main" id="{60FA28CB-CCA8-1349-AF62-BD5C71699738}"/>
                </a:ext>
              </a:extLst>
            </p:cNvPr>
            <p:cNvSpPr/>
            <p:nvPr/>
          </p:nvSpPr>
          <p:spPr>
            <a:xfrm>
              <a:off x="7778220" y="3633881"/>
              <a:ext cx="2569285" cy="400110"/>
            </a:xfrm>
            <a:prstGeom prst="rect">
              <a:avLst/>
            </a:prstGeom>
            <a:solidFill>
              <a:schemeClr val="bg1"/>
            </a:solidFill>
            <a:ln>
              <a:solidFill>
                <a:srgbClr val="FFC000"/>
              </a:solidFill>
            </a:ln>
          </p:spPr>
          <p:txBody>
            <a:bodyPr wrap="square">
              <a:spAutoFit/>
            </a:bodyPr>
            <a:lstStyle/>
            <a:p>
              <a:pPr algn="ctr"/>
              <a:r>
                <a:rPr lang="en-US" altLang="zh-CN" sz="2000" b="1" dirty="0">
                  <a:latin typeface="Arial" panose="020B0604020202020204" pitchFamily="34" charset="0"/>
                  <a:cs typeface="Arial" panose="020B0604020202020204" pitchFamily="34" charset="0"/>
                </a:rPr>
                <a:t>S</a:t>
              </a:r>
              <a:r>
                <a:rPr lang="zh-CN" altLang="en-US" sz="2000" b="1" dirty="0">
                  <a:latin typeface="Arial" panose="020B0604020202020204" pitchFamily="34" charset="0"/>
                  <a:cs typeface="Arial" panose="020B0604020202020204" pitchFamily="34" charset="0"/>
                </a:rPr>
                <a:t>urface </a:t>
              </a:r>
              <a:r>
                <a:rPr lang="en-US" altLang="zh-CN" sz="2000" b="1" dirty="0">
                  <a:latin typeface="Arial" panose="020B0604020202020204" pitchFamily="34" charset="0"/>
                  <a:cs typeface="Arial" panose="020B0604020202020204" pitchFamily="34" charset="0"/>
                </a:rPr>
                <a:t>R</a:t>
              </a:r>
              <a:r>
                <a:rPr lang="zh-CN" altLang="en-US" sz="2000" b="1" dirty="0">
                  <a:latin typeface="Arial" panose="020B0604020202020204" pitchFamily="34" charset="0"/>
                  <a:cs typeface="Arial" panose="020B0604020202020204" pitchFamily="34" charset="0"/>
                </a:rPr>
                <a:t>ealisation</a:t>
              </a:r>
            </a:p>
          </p:txBody>
        </p:sp>
        <p:sp>
          <p:nvSpPr>
            <p:cNvPr id="22" name="文本框 2">
              <a:extLst>
                <a:ext uri="{FF2B5EF4-FFF2-40B4-BE49-F238E27FC236}">
                  <a16:creationId xmlns:a16="http://schemas.microsoft.com/office/drawing/2014/main" id="{907762E8-E7D2-8E47-85FF-24B45DED7139}"/>
                </a:ext>
              </a:extLst>
            </p:cNvPr>
            <p:cNvSpPr txBox="1"/>
            <p:nvPr/>
          </p:nvSpPr>
          <p:spPr>
            <a:xfrm>
              <a:off x="2489896" y="1604506"/>
              <a:ext cx="1766095"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One Utterance</a:t>
              </a:r>
              <a:endParaRPr lang="zh-CN" altLang="en-US" b="1" dirty="0">
                <a:latin typeface="Arial" panose="020B0604020202020204" pitchFamily="34" charset="0"/>
                <a:cs typeface="Arial" panose="020B0604020202020204" pitchFamily="34" charset="0"/>
              </a:endParaRPr>
            </a:p>
          </p:txBody>
        </p:sp>
        <p:sp>
          <p:nvSpPr>
            <p:cNvPr id="23" name="文本框 27">
              <a:extLst>
                <a:ext uri="{FF2B5EF4-FFF2-40B4-BE49-F238E27FC236}">
                  <a16:creationId xmlns:a16="http://schemas.microsoft.com/office/drawing/2014/main" id="{8FF1F327-6A97-1E40-B57D-7F02172F406C}"/>
                </a:ext>
              </a:extLst>
            </p:cNvPr>
            <p:cNvSpPr txBox="1"/>
            <p:nvPr/>
          </p:nvSpPr>
          <p:spPr>
            <a:xfrm>
              <a:off x="7777174" y="2086576"/>
              <a:ext cx="2571376"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Augmented Utterance</a:t>
              </a:r>
              <a:endParaRPr lang="zh-CN" altLang="en-US" b="1" dirty="0">
                <a:latin typeface="Arial" panose="020B0604020202020204" pitchFamily="34" charset="0"/>
                <a:cs typeface="Arial" panose="020B0604020202020204" pitchFamily="34" charset="0"/>
              </a:endParaRPr>
            </a:p>
          </p:txBody>
        </p:sp>
        <p:sp>
          <p:nvSpPr>
            <p:cNvPr id="6" name="矩形 9">
              <a:extLst>
                <a:ext uri="{FF2B5EF4-FFF2-40B4-BE49-F238E27FC236}">
                  <a16:creationId xmlns:a16="http://schemas.microsoft.com/office/drawing/2014/main" id="{4ACD3C5D-DC20-0E49-871A-8F90B7B8A959}"/>
                </a:ext>
              </a:extLst>
            </p:cNvPr>
            <p:cNvSpPr/>
            <p:nvPr/>
          </p:nvSpPr>
          <p:spPr>
            <a:xfrm>
              <a:off x="1239343" y="5422161"/>
              <a:ext cx="4267200" cy="923330"/>
            </a:xfrm>
            <a:prstGeom prst="rect">
              <a:avLst/>
            </a:prstGeom>
            <a:solidFill>
              <a:schemeClr val="bg1"/>
            </a:solidFill>
            <a:ln>
              <a:solidFill>
                <a:schemeClr val="tx1"/>
              </a:solidFill>
            </a:ln>
          </p:spPr>
          <p:txBody>
            <a:bodyPr wrap="square">
              <a:spAutoFit/>
            </a:bodyPr>
            <a:lstStyle/>
            <a:p>
              <a:r>
                <a:rPr lang="zh-CN" altLang="en-US" dirty="0">
                  <a:latin typeface="Arial" panose="020B0604020202020204" pitchFamily="34" charset="0"/>
                  <a:cs typeface="Arial" panose="020B0604020202020204" pitchFamily="34" charset="0"/>
                </a:rPr>
                <a:t>show me the </a:t>
              </a:r>
              <a:r>
                <a:rPr lang="zh-CN" altLang="en-US" dirty="0">
                  <a:solidFill>
                    <a:srgbClr val="00B050"/>
                  </a:solidFill>
                  <a:latin typeface="Arial" panose="020B0604020202020204" pitchFamily="34" charset="0"/>
                  <a:cs typeface="Arial" panose="020B0604020202020204" pitchFamily="34" charset="0"/>
                </a:rPr>
                <a:t>&lt;distance&gt; </a:t>
              </a:r>
              <a:r>
                <a:rPr lang="zh-CN" altLang="en-US" dirty="0">
                  <a:solidFill>
                    <a:srgbClr val="0070C0"/>
                  </a:solidFill>
                  <a:latin typeface="Arial" panose="020B0604020202020204" pitchFamily="34" charset="0"/>
                  <a:cs typeface="Arial" panose="020B0604020202020204" pitchFamily="34" charset="0"/>
                </a:rPr>
                <a:t>&lt;poi type&gt; </a:t>
              </a:r>
              <a:r>
                <a:rPr lang="zh-CN" altLang="en-US" dirty="0">
                  <a:latin typeface="Arial" panose="020B0604020202020204" pitchFamily="34" charset="0"/>
                  <a:cs typeface="Arial" panose="020B0604020202020204" pitchFamily="34" charset="0"/>
                </a:rPr>
                <a:t>#1 </a:t>
              </a:r>
            </a:p>
            <a:p>
              <a:r>
                <a:rPr lang="zh-CN" altLang="en-US" dirty="0">
                  <a:latin typeface="Arial" panose="020B0604020202020204" pitchFamily="34" charset="0"/>
                  <a:cs typeface="Arial" panose="020B0604020202020204" pitchFamily="34" charset="0"/>
                </a:rPr>
                <a:t>show me the </a:t>
              </a:r>
              <a:r>
                <a:rPr lang="zh-CN" altLang="en-US" dirty="0">
                  <a:solidFill>
                    <a:srgbClr val="00B050"/>
                  </a:solidFill>
                  <a:latin typeface="Arial" panose="020B0604020202020204" pitchFamily="34" charset="0"/>
                  <a:cs typeface="Arial" panose="020B0604020202020204" pitchFamily="34" charset="0"/>
                </a:rPr>
                <a:t>&lt;distance&gt; </a:t>
              </a:r>
              <a:r>
                <a:rPr lang="zh-CN" altLang="en-US" dirty="0">
                  <a:solidFill>
                    <a:srgbClr val="0070C0"/>
                  </a:solidFill>
                  <a:latin typeface="Arial" panose="020B0604020202020204" pitchFamily="34" charset="0"/>
                  <a:cs typeface="Arial" panose="020B0604020202020204" pitchFamily="34" charset="0"/>
                </a:rPr>
                <a:t>&lt;poi type&gt; </a:t>
              </a:r>
              <a:r>
                <a:rPr lang="zh-CN" altLang="en-US" dirty="0">
                  <a:latin typeface="Arial" panose="020B0604020202020204" pitchFamily="34" charset="0"/>
                  <a:cs typeface="Arial" panose="020B0604020202020204" pitchFamily="34" charset="0"/>
                </a:rPr>
                <a:t>#2 </a:t>
              </a:r>
            </a:p>
            <a:p>
              <a:r>
                <a:rPr lang="zh-CN" altLang="en-US" dirty="0">
                  <a:latin typeface="Arial" panose="020B0604020202020204" pitchFamily="34" charset="0"/>
                  <a:cs typeface="Arial" panose="020B0604020202020204" pitchFamily="34" charset="0"/>
                </a:rPr>
                <a:t>show me the </a:t>
              </a:r>
              <a:r>
                <a:rPr lang="zh-CN" altLang="en-US" dirty="0">
                  <a:solidFill>
                    <a:srgbClr val="00B050"/>
                  </a:solidFill>
                  <a:latin typeface="Arial" panose="020B0604020202020204" pitchFamily="34" charset="0"/>
                  <a:cs typeface="Arial" panose="020B0604020202020204" pitchFamily="34" charset="0"/>
                </a:rPr>
                <a:t>&lt;distance&gt; </a:t>
              </a:r>
              <a:r>
                <a:rPr lang="zh-CN" altLang="en-US" dirty="0">
                  <a:solidFill>
                    <a:srgbClr val="0070C0"/>
                  </a:solidFill>
                  <a:latin typeface="Arial" panose="020B0604020202020204" pitchFamily="34" charset="0"/>
                  <a:cs typeface="Arial" panose="020B0604020202020204" pitchFamily="34" charset="0"/>
                </a:rPr>
                <a:t>&lt;poi type&gt; </a:t>
              </a:r>
              <a:r>
                <a:rPr lang="zh-CN" altLang="en-US" dirty="0">
                  <a:latin typeface="Arial" panose="020B0604020202020204" pitchFamily="34" charset="0"/>
                  <a:cs typeface="Arial" panose="020B0604020202020204" pitchFamily="34" charset="0"/>
                </a:rPr>
                <a:t>#3</a:t>
              </a:r>
            </a:p>
          </p:txBody>
        </p:sp>
      </p:grpSp>
    </p:spTree>
    <p:extLst>
      <p:ext uri="{BB962C8B-B14F-4D97-AF65-F5344CB8AC3E}">
        <p14:creationId xmlns:p14="http://schemas.microsoft.com/office/powerpoint/2010/main" val="990969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87C48-0F5D-8543-A43C-66DCA522EBB8}"/>
              </a:ext>
            </a:extLst>
          </p:cNvPr>
          <p:cNvSpPr>
            <a:spLocks noGrp="1"/>
          </p:cNvSpPr>
          <p:nvPr>
            <p:ph type="title"/>
          </p:nvPr>
        </p:nvSpPr>
        <p:spPr/>
        <p:txBody>
          <a:bodyPr/>
          <a:lstStyle/>
          <a:p>
            <a:r>
              <a:rPr lang="ja-JP" altLang="en-US"/>
              <a:t>挑战</a:t>
            </a:r>
            <a:r>
              <a:rPr lang="zh-CN" altLang="en-US" dirty="0"/>
              <a:t>：</a:t>
            </a:r>
            <a:r>
              <a:rPr lang="ja-JP" altLang="en-US"/>
              <a:t>丰富的表达方式</a:t>
            </a:r>
            <a:r>
              <a:rPr lang="zh-CN" altLang="en-US" dirty="0"/>
              <a:t> </a:t>
            </a:r>
            <a:r>
              <a:rPr lang="en-US" altLang="zh-CN" dirty="0"/>
              <a:t>vs</a:t>
            </a:r>
            <a:r>
              <a:rPr lang="zh-CN" altLang="en-US" dirty="0"/>
              <a:t> </a:t>
            </a:r>
            <a:r>
              <a:rPr lang="ja-JP" altLang="en-US"/>
              <a:t>稀缺的标注数据</a:t>
            </a:r>
            <a:endParaRPr lang="en-US" dirty="0"/>
          </a:p>
        </p:txBody>
      </p:sp>
      <p:sp>
        <p:nvSpPr>
          <p:cNvPr id="3" name="Content Placeholder 2">
            <a:extLst>
              <a:ext uri="{FF2B5EF4-FFF2-40B4-BE49-F238E27FC236}">
                <a16:creationId xmlns:a16="http://schemas.microsoft.com/office/drawing/2014/main" id="{DA3977C7-7A4A-F241-8DD8-6FCAC1489252}"/>
              </a:ext>
            </a:extLst>
          </p:cNvPr>
          <p:cNvSpPr>
            <a:spLocks noGrp="1"/>
          </p:cNvSpPr>
          <p:nvPr>
            <p:ph sz="half" idx="1"/>
          </p:nvPr>
        </p:nvSpPr>
        <p:spPr/>
        <p:txBody>
          <a:bodyPr/>
          <a:lstStyle/>
          <a:p>
            <a:r>
              <a:rPr lang="ja-JP" altLang="en-US">
                <a:cs typeface="Arial" panose="020B0604020202020204" pitchFamily="34" charset="0"/>
              </a:rPr>
              <a:t>实际数据</a:t>
            </a:r>
            <a:endParaRPr lang="en-US" altLang="zh-CN" dirty="0">
              <a:cs typeface="Arial" panose="020B0604020202020204" pitchFamily="34" charset="0"/>
            </a:endParaRPr>
          </a:p>
          <a:p>
            <a:pPr lvl="1"/>
            <a:r>
              <a:rPr lang="zh-CN" altLang="en-US" dirty="0">
                <a:cs typeface="Arial" panose="020B0604020202020204" pitchFamily="34" charset="0"/>
              </a:rPr>
              <a:t>show me the closest restaurant</a:t>
            </a:r>
            <a:r>
              <a:rPr lang="en-US" altLang="zh-CN" dirty="0">
                <a:cs typeface="Arial" panose="020B0604020202020204" pitchFamily="34" charset="0"/>
              </a:rPr>
              <a:t>.</a:t>
            </a:r>
          </a:p>
          <a:p>
            <a:pPr lvl="1"/>
            <a:r>
              <a:rPr lang="en-US" altLang="zh-CN" dirty="0">
                <a:cs typeface="Arial" panose="020B0604020202020204" pitchFamily="34" charset="0"/>
              </a:rPr>
              <a:t>give</a:t>
            </a:r>
            <a:r>
              <a:rPr lang="zh-CN" altLang="en-US" dirty="0">
                <a:cs typeface="Arial" panose="020B0604020202020204" pitchFamily="34" charset="0"/>
              </a:rPr>
              <a:t> </a:t>
            </a:r>
            <a:r>
              <a:rPr lang="en-US" altLang="zh-CN" dirty="0">
                <a:cs typeface="Arial" panose="020B0604020202020204" pitchFamily="34" charset="0"/>
              </a:rPr>
              <a:t>me</a:t>
            </a:r>
            <a:r>
              <a:rPr lang="zh-CN" altLang="en-US" dirty="0">
                <a:cs typeface="Arial" panose="020B0604020202020204" pitchFamily="34" charset="0"/>
              </a:rPr>
              <a:t> </a:t>
            </a:r>
            <a:r>
              <a:rPr lang="en-US" altLang="zh-CN" dirty="0">
                <a:cs typeface="Arial" panose="020B0604020202020204" pitchFamily="34" charset="0"/>
              </a:rPr>
              <a:t>the</a:t>
            </a:r>
            <a:r>
              <a:rPr lang="zh-CN" altLang="en-US" dirty="0">
                <a:cs typeface="Arial" panose="020B0604020202020204" pitchFamily="34" charset="0"/>
              </a:rPr>
              <a:t> </a:t>
            </a:r>
            <a:r>
              <a:rPr lang="en-US" altLang="zh-CN" dirty="0">
                <a:cs typeface="Arial" panose="020B0604020202020204" pitchFamily="34" charset="0"/>
              </a:rPr>
              <a:t>closest</a:t>
            </a:r>
            <a:r>
              <a:rPr lang="zh-CN" altLang="en-US" dirty="0">
                <a:cs typeface="Arial" panose="020B0604020202020204" pitchFamily="34" charset="0"/>
              </a:rPr>
              <a:t> </a:t>
            </a:r>
            <a:r>
              <a:rPr lang="en-US" altLang="zh-CN" dirty="0">
                <a:cs typeface="Arial" panose="020B0604020202020204" pitchFamily="34" charset="0"/>
              </a:rPr>
              <a:t>route</a:t>
            </a:r>
            <a:r>
              <a:rPr lang="zh-CN" altLang="en-US" dirty="0">
                <a:cs typeface="Arial" panose="020B0604020202020204" pitchFamily="34" charset="0"/>
              </a:rPr>
              <a:t> </a:t>
            </a:r>
            <a:r>
              <a:rPr lang="en-US" altLang="zh-CN" dirty="0">
                <a:cs typeface="Arial" panose="020B0604020202020204" pitchFamily="34" charset="0"/>
              </a:rPr>
              <a:t>to</a:t>
            </a:r>
            <a:r>
              <a:rPr lang="zh-CN" altLang="en-US" dirty="0">
                <a:cs typeface="Arial" panose="020B0604020202020204" pitchFamily="34" charset="0"/>
              </a:rPr>
              <a:t> </a:t>
            </a:r>
            <a:r>
              <a:rPr lang="en-US" altLang="zh-CN" dirty="0">
                <a:cs typeface="Arial" panose="020B0604020202020204" pitchFamily="34" charset="0"/>
              </a:rPr>
              <a:t>a</a:t>
            </a:r>
            <a:r>
              <a:rPr lang="zh-CN" altLang="en-US" dirty="0">
                <a:cs typeface="Arial" panose="020B0604020202020204" pitchFamily="34" charset="0"/>
              </a:rPr>
              <a:t> </a:t>
            </a:r>
            <a:r>
              <a:rPr lang="en-US" altLang="zh-CN" dirty="0">
                <a:cs typeface="Arial" panose="020B0604020202020204" pitchFamily="34" charset="0"/>
              </a:rPr>
              <a:t>restaurant.</a:t>
            </a:r>
          </a:p>
          <a:p>
            <a:pPr lvl="1"/>
            <a:r>
              <a:rPr lang="en-US" altLang="zh-CN" dirty="0">
                <a:cs typeface="Arial" panose="020B0604020202020204" pitchFamily="34" charset="0"/>
              </a:rPr>
              <a:t>is</a:t>
            </a:r>
            <a:r>
              <a:rPr lang="zh-CN" altLang="en-US" dirty="0">
                <a:cs typeface="Arial" panose="020B0604020202020204" pitchFamily="34" charset="0"/>
              </a:rPr>
              <a:t> </a:t>
            </a:r>
            <a:r>
              <a:rPr lang="en-US" altLang="zh-CN" dirty="0">
                <a:cs typeface="Arial" panose="020B0604020202020204" pitchFamily="34" charset="0"/>
              </a:rPr>
              <a:t>there</a:t>
            </a:r>
            <a:r>
              <a:rPr lang="zh-CN" altLang="en-US" dirty="0">
                <a:cs typeface="Arial" panose="020B0604020202020204" pitchFamily="34" charset="0"/>
              </a:rPr>
              <a:t> </a:t>
            </a:r>
            <a:r>
              <a:rPr lang="en-US" altLang="zh-CN" dirty="0">
                <a:cs typeface="Arial" panose="020B0604020202020204" pitchFamily="34" charset="0"/>
              </a:rPr>
              <a:t>a</a:t>
            </a:r>
            <a:r>
              <a:rPr lang="zh-CN" altLang="en-US" dirty="0">
                <a:cs typeface="Arial" panose="020B0604020202020204" pitchFamily="34" charset="0"/>
              </a:rPr>
              <a:t> </a:t>
            </a:r>
            <a:r>
              <a:rPr lang="en-US" altLang="zh-CN" dirty="0">
                <a:cs typeface="Arial" panose="020B0604020202020204" pitchFamily="34" charset="0"/>
              </a:rPr>
              <a:t>close</a:t>
            </a:r>
            <a:r>
              <a:rPr lang="zh-CN" altLang="en-US" dirty="0">
                <a:cs typeface="Arial" panose="020B0604020202020204" pitchFamily="34" charset="0"/>
              </a:rPr>
              <a:t> </a:t>
            </a:r>
            <a:r>
              <a:rPr lang="en-US" altLang="zh-CN" dirty="0">
                <a:cs typeface="Arial" panose="020B0604020202020204" pitchFamily="34" charset="0"/>
              </a:rPr>
              <a:t>restaurant?</a:t>
            </a:r>
          </a:p>
        </p:txBody>
      </p:sp>
      <p:sp>
        <p:nvSpPr>
          <p:cNvPr id="4" name="Content Placeholder 3">
            <a:extLst>
              <a:ext uri="{FF2B5EF4-FFF2-40B4-BE49-F238E27FC236}">
                <a16:creationId xmlns:a16="http://schemas.microsoft.com/office/drawing/2014/main" id="{C48997A1-14B2-EE4D-BE45-23EB7D0117BB}"/>
              </a:ext>
            </a:extLst>
          </p:cNvPr>
          <p:cNvSpPr>
            <a:spLocks noGrp="1"/>
          </p:cNvSpPr>
          <p:nvPr>
            <p:ph sz="half" idx="2"/>
          </p:nvPr>
        </p:nvSpPr>
        <p:spPr/>
        <p:txBody>
          <a:bodyPr/>
          <a:lstStyle/>
          <a:p>
            <a:r>
              <a:rPr lang="ja-JP" altLang="en-US">
                <a:cs typeface="Arial" panose="020B0604020202020204" pitchFamily="34" charset="0"/>
              </a:rPr>
              <a:t>标注数据</a:t>
            </a:r>
            <a:endParaRPr lang="en-US" altLang="zh-CN" dirty="0">
              <a:cs typeface="Arial" panose="020B0604020202020204" pitchFamily="34" charset="0"/>
            </a:endParaRPr>
          </a:p>
          <a:p>
            <a:pPr lvl="1"/>
            <a:r>
              <a:rPr lang="zh-CN" altLang="en-US" dirty="0">
                <a:cs typeface="Arial" panose="020B0604020202020204" pitchFamily="34" charset="0"/>
              </a:rPr>
              <a:t>show me the </a:t>
            </a:r>
            <a:r>
              <a:rPr lang="en-US" altLang="zh-CN" b="1" dirty="0">
                <a:solidFill>
                  <a:srgbClr val="00B050"/>
                </a:solidFill>
                <a:cs typeface="Arial" panose="020B0604020202020204" pitchFamily="34" charset="0"/>
              </a:rPr>
              <a:t>[</a:t>
            </a:r>
            <a:r>
              <a:rPr lang="zh-CN" altLang="en-US" b="1" dirty="0">
                <a:solidFill>
                  <a:srgbClr val="00B050"/>
                </a:solidFill>
                <a:cs typeface="Arial" panose="020B0604020202020204" pitchFamily="34" charset="0"/>
              </a:rPr>
              <a:t>closest</a:t>
            </a:r>
            <a:r>
              <a:rPr lang="en-US" altLang="zh-CN" b="1" dirty="0">
                <a:solidFill>
                  <a:srgbClr val="00B050"/>
                </a:solidFill>
                <a:cs typeface="Arial" panose="020B0604020202020204" pitchFamily="34" charset="0"/>
              </a:rPr>
              <a:t>]&lt;distance&gt;</a:t>
            </a:r>
            <a:r>
              <a:rPr lang="zh-CN" altLang="en-US" dirty="0">
                <a:cs typeface="Arial" panose="020B0604020202020204" pitchFamily="34" charset="0"/>
              </a:rPr>
              <a:t> </a:t>
            </a:r>
            <a:r>
              <a:rPr lang="en-US" altLang="zh-CN" b="1" dirty="0">
                <a:solidFill>
                  <a:schemeClr val="accent1"/>
                </a:solidFill>
                <a:cs typeface="Arial" panose="020B0604020202020204" pitchFamily="34" charset="0"/>
              </a:rPr>
              <a:t>[</a:t>
            </a:r>
            <a:r>
              <a:rPr lang="zh-CN" altLang="en-US" b="1" dirty="0">
                <a:solidFill>
                  <a:schemeClr val="accent1"/>
                </a:solidFill>
                <a:cs typeface="Arial" panose="020B0604020202020204" pitchFamily="34" charset="0"/>
              </a:rPr>
              <a:t>restaurant</a:t>
            </a:r>
            <a:r>
              <a:rPr lang="en-US" altLang="zh-CN" b="1" dirty="0">
                <a:solidFill>
                  <a:schemeClr val="accent1"/>
                </a:solidFill>
                <a:cs typeface="Arial" panose="020B0604020202020204" pitchFamily="34" charset="0"/>
              </a:rPr>
              <a:t>]&lt;poi</a:t>
            </a:r>
            <a:r>
              <a:rPr lang="zh-CN" altLang="en-US" b="1" dirty="0">
                <a:solidFill>
                  <a:schemeClr val="accent1"/>
                </a:solidFill>
                <a:cs typeface="Arial" panose="020B0604020202020204" pitchFamily="34" charset="0"/>
              </a:rPr>
              <a:t> </a:t>
            </a:r>
            <a:r>
              <a:rPr lang="en-US" altLang="zh-CN" b="1" dirty="0">
                <a:solidFill>
                  <a:schemeClr val="accent1"/>
                </a:solidFill>
                <a:cs typeface="Arial" panose="020B0604020202020204" pitchFamily="34" charset="0"/>
              </a:rPr>
              <a:t>type&gt;</a:t>
            </a:r>
            <a:r>
              <a:rPr lang="en-US" altLang="zh-CN" dirty="0">
                <a:cs typeface="Arial" panose="020B0604020202020204" pitchFamily="34" charset="0"/>
              </a:rPr>
              <a:t>.</a:t>
            </a:r>
            <a:endParaRPr lang="en-US" dirty="0"/>
          </a:p>
        </p:txBody>
      </p:sp>
      <p:sp>
        <p:nvSpPr>
          <p:cNvPr id="5" name="TextBox 4">
            <a:extLst>
              <a:ext uri="{FF2B5EF4-FFF2-40B4-BE49-F238E27FC236}">
                <a16:creationId xmlns:a16="http://schemas.microsoft.com/office/drawing/2014/main" id="{EC8A9C22-D806-D940-B151-C017B50FB18B}"/>
              </a:ext>
            </a:extLst>
          </p:cNvPr>
          <p:cNvSpPr txBox="1"/>
          <p:nvPr/>
        </p:nvSpPr>
        <p:spPr>
          <a:xfrm>
            <a:off x="0" y="4081668"/>
            <a:ext cx="12192000" cy="1384995"/>
          </a:xfrm>
          <a:prstGeom prst="rect">
            <a:avLst/>
          </a:prstGeom>
          <a:solidFill>
            <a:srgbClr val="C00000"/>
          </a:solidFill>
        </p:spPr>
        <p:txBody>
          <a:bodyPr wrap="square" rtlCol="0">
            <a:spAutoFit/>
          </a:bodyPr>
          <a:lstStyle/>
          <a:p>
            <a:pPr algn="ctr"/>
            <a:r>
              <a:rPr lang="ja-JP" altLang="en-US" sz="2800">
                <a:solidFill>
                  <a:schemeClr val="bg1"/>
                </a:solidFill>
                <a:latin typeface="DengXian" panose="02010600030101010101" pitchFamily="2" charset="-122"/>
                <a:ea typeface="DengXian" panose="02010600030101010101" pitchFamily="2" charset="-122"/>
              </a:rPr>
              <a:t>解决方案</a:t>
            </a:r>
            <a:r>
              <a:rPr lang="zh-CN" altLang="en-US" sz="2800" dirty="0">
                <a:solidFill>
                  <a:schemeClr val="bg1"/>
                </a:solidFill>
                <a:latin typeface="DengXian" panose="02010600030101010101" pitchFamily="2" charset="-122"/>
                <a:ea typeface="DengXian" panose="02010600030101010101" pitchFamily="2" charset="-122"/>
              </a:rPr>
              <a:t>：</a:t>
            </a:r>
            <a:r>
              <a:rPr lang="ja-JP" altLang="en-US" sz="2800">
                <a:solidFill>
                  <a:schemeClr val="bg1"/>
                </a:solidFill>
                <a:latin typeface="DengXian" panose="02010600030101010101" pitchFamily="2" charset="-122"/>
                <a:ea typeface="DengXian" panose="02010600030101010101" pitchFamily="2" charset="-122"/>
              </a:rPr>
              <a:t>基于</a:t>
            </a:r>
            <a:r>
              <a:rPr lang="en-US" altLang="ja-JP" sz="3600" b="1" dirty="0">
                <a:solidFill>
                  <a:schemeClr val="bg1"/>
                </a:solidFill>
                <a:latin typeface="DengXian" panose="02010600030101010101" pitchFamily="2" charset="-122"/>
                <a:ea typeface="DengXian" panose="02010600030101010101" pitchFamily="2" charset="-122"/>
              </a:rPr>
              <a:t>Seq</a:t>
            </a:r>
            <a:r>
              <a:rPr lang="en-US" altLang="zh-CN" sz="3600" b="1" dirty="0">
                <a:solidFill>
                  <a:schemeClr val="bg1"/>
                </a:solidFill>
                <a:latin typeface="DengXian" panose="02010600030101010101" pitchFamily="2" charset="-122"/>
                <a:ea typeface="DengXian" panose="02010600030101010101" pitchFamily="2" charset="-122"/>
              </a:rPr>
              <a:t>2Seq</a:t>
            </a:r>
            <a:r>
              <a:rPr lang="ja-JP" altLang="en-US" sz="2800">
                <a:solidFill>
                  <a:schemeClr val="bg1"/>
                </a:solidFill>
                <a:latin typeface="DengXian" panose="02010600030101010101" pitchFamily="2" charset="-122"/>
                <a:ea typeface="DengXian" panose="02010600030101010101" pitchFamily="2" charset="-122"/>
              </a:rPr>
              <a:t>的</a:t>
            </a:r>
            <a:r>
              <a:rPr lang="ja-JP" altLang="en-US" sz="3600" b="1">
                <a:solidFill>
                  <a:schemeClr val="bg1"/>
                </a:solidFill>
                <a:latin typeface="DengXian" panose="02010600030101010101" pitchFamily="2" charset="-122"/>
                <a:ea typeface="DengXian" panose="02010600030101010101" pitchFamily="2" charset="-122"/>
              </a:rPr>
              <a:t>数据增广</a:t>
            </a:r>
            <a:endParaRPr lang="en-US" altLang="ja-JP" sz="3600" b="1" dirty="0">
              <a:solidFill>
                <a:schemeClr val="bg1"/>
              </a:solidFill>
              <a:latin typeface="DengXian" panose="02010600030101010101" pitchFamily="2" charset="-122"/>
              <a:ea typeface="DengXian" panose="02010600030101010101" pitchFamily="2" charset="-122"/>
            </a:endParaRPr>
          </a:p>
          <a:p>
            <a:pPr algn="ctr"/>
            <a:endParaRPr lang="en-US" altLang="ja-JP" sz="900" b="1" dirty="0">
              <a:solidFill>
                <a:schemeClr val="bg1"/>
              </a:solidFill>
              <a:latin typeface="DengXian" panose="02010600030101010101" pitchFamily="2" charset="-122"/>
              <a:ea typeface="DengXian" panose="02010600030101010101" pitchFamily="2" charset="-122"/>
            </a:endParaRPr>
          </a:p>
          <a:p>
            <a:pPr algn="ctr"/>
            <a:r>
              <a:rPr lang="ja-JP" altLang="en-US" sz="2800">
                <a:solidFill>
                  <a:schemeClr val="bg1"/>
                </a:solidFill>
                <a:latin typeface="DengXian" panose="02010600030101010101" pitchFamily="2" charset="-122"/>
                <a:ea typeface="DengXian" panose="02010600030101010101" pitchFamily="2" charset="-122"/>
              </a:rPr>
              <a:t>基本思想</a:t>
            </a:r>
            <a:r>
              <a:rPr lang="zh-CN" altLang="en-US" sz="2800" dirty="0">
                <a:solidFill>
                  <a:schemeClr val="bg1"/>
                </a:solidFill>
                <a:latin typeface="DengXian" panose="02010600030101010101" pitchFamily="2" charset="-122"/>
                <a:ea typeface="DengXian" panose="02010600030101010101" pitchFamily="2" charset="-122"/>
              </a:rPr>
              <a:t>：</a:t>
            </a:r>
            <a:r>
              <a:rPr lang="ja-JP" altLang="en-US" sz="2800">
                <a:solidFill>
                  <a:schemeClr val="bg1"/>
                </a:solidFill>
                <a:latin typeface="DengXian" panose="02010600030101010101" pitchFamily="2" charset="-122"/>
                <a:ea typeface="DengXian" panose="02010600030101010101" pitchFamily="2" charset="-122"/>
              </a:rPr>
              <a:t>具有</a:t>
            </a:r>
            <a:r>
              <a:rPr lang="ja-JP" altLang="en-US" sz="3600" b="1">
                <a:solidFill>
                  <a:schemeClr val="bg1"/>
                </a:solidFill>
                <a:latin typeface="DengXian" panose="02010600030101010101" pitchFamily="2" charset="-122"/>
                <a:ea typeface="DengXian" panose="02010600030101010101" pitchFamily="2" charset="-122"/>
              </a:rPr>
              <a:t>相同</a:t>
            </a:r>
            <a:r>
              <a:rPr lang="en-US" altLang="ja-JP" sz="3600" b="1" dirty="0">
                <a:solidFill>
                  <a:schemeClr val="bg1"/>
                </a:solidFill>
                <a:latin typeface="DengXian" panose="02010600030101010101" pitchFamily="2" charset="-122"/>
                <a:ea typeface="DengXian" panose="02010600030101010101" pitchFamily="2" charset="-122"/>
              </a:rPr>
              <a:t>intent</a:t>
            </a:r>
            <a:r>
              <a:rPr lang="ja-JP" altLang="en-US" sz="3600" b="1">
                <a:solidFill>
                  <a:schemeClr val="bg1"/>
                </a:solidFill>
                <a:latin typeface="DengXian" panose="02010600030101010101" pitchFamily="2" charset="-122"/>
                <a:ea typeface="DengXian" panose="02010600030101010101" pitchFamily="2" charset="-122"/>
              </a:rPr>
              <a:t>和</a:t>
            </a:r>
            <a:r>
              <a:rPr lang="en-US" altLang="ja-JP" sz="3600" b="1" dirty="0">
                <a:solidFill>
                  <a:schemeClr val="bg1"/>
                </a:solidFill>
                <a:latin typeface="DengXian" panose="02010600030101010101" pitchFamily="2" charset="-122"/>
                <a:ea typeface="DengXian" panose="02010600030101010101" pitchFamily="2" charset="-122"/>
              </a:rPr>
              <a:t>slot</a:t>
            </a:r>
            <a:r>
              <a:rPr lang="zh-CN" altLang="en-US" sz="3600" b="1" dirty="0">
                <a:solidFill>
                  <a:schemeClr val="bg1"/>
                </a:solidFill>
                <a:latin typeface="DengXian" panose="02010600030101010101" pitchFamily="2" charset="-122"/>
                <a:ea typeface="DengXian" panose="02010600030101010101" pitchFamily="2" charset="-122"/>
              </a:rPr>
              <a:t> </a:t>
            </a:r>
            <a:r>
              <a:rPr lang="en-US" altLang="zh-CN" sz="3600" b="1" dirty="0">
                <a:solidFill>
                  <a:schemeClr val="bg1"/>
                </a:solidFill>
                <a:latin typeface="DengXian" panose="02010600030101010101" pitchFamily="2" charset="-122"/>
                <a:ea typeface="DengXian" panose="02010600030101010101" pitchFamily="2" charset="-122"/>
              </a:rPr>
              <a:t>type</a:t>
            </a:r>
            <a:r>
              <a:rPr lang="ja-JP" altLang="en-US" sz="2800">
                <a:solidFill>
                  <a:schemeClr val="bg1"/>
                </a:solidFill>
                <a:latin typeface="DengXian" panose="02010600030101010101" pitchFamily="2" charset="-122"/>
                <a:ea typeface="DengXian" panose="02010600030101010101" pitchFamily="2" charset="-122"/>
              </a:rPr>
              <a:t>的训练数据互为</a:t>
            </a:r>
            <a:r>
              <a:rPr lang="ja-JP" altLang="en-US" sz="3600" b="1">
                <a:solidFill>
                  <a:schemeClr val="bg1"/>
                </a:solidFill>
                <a:latin typeface="DengXian" panose="02010600030101010101" pitchFamily="2" charset="-122"/>
                <a:ea typeface="DengXian" panose="02010600030101010101" pitchFamily="2" charset="-122"/>
              </a:rPr>
              <a:t>翻译</a:t>
            </a:r>
            <a:endParaRPr lang="en-US" sz="2800" b="1" dirty="0">
              <a:solidFill>
                <a:schemeClr val="bg1"/>
              </a:solidFill>
              <a:latin typeface="DengXian" panose="02010600030101010101" pitchFamily="2" charset="-122"/>
              <a:ea typeface="DengXian" panose="02010600030101010101" pitchFamily="2" charset="-122"/>
            </a:endParaRPr>
          </a:p>
        </p:txBody>
      </p:sp>
      <p:grpSp>
        <p:nvGrpSpPr>
          <p:cNvPr id="9" name="Group 8">
            <a:extLst>
              <a:ext uri="{FF2B5EF4-FFF2-40B4-BE49-F238E27FC236}">
                <a16:creationId xmlns:a16="http://schemas.microsoft.com/office/drawing/2014/main" id="{2BD1F0B2-22C6-CC43-816A-72055B436DD4}"/>
              </a:ext>
            </a:extLst>
          </p:cNvPr>
          <p:cNvGrpSpPr/>
          <p:nvPr/>
        </p:nvGrpSpPr>
        <p:grpSpPr>
          <a:xfrm>
            <a:off x="67665" y="5632535"/>
            <a:ext cx="12056670" cy="1083507"/>
            <a:chOff x="59130" y="5632535"/>
            <a:chExt cx="12056670" cy="1083507"/>
          </a:xfrm>
        </p:grpSpPr>
        <p:sp>
          <p:nvSpPr>
            <p:cNvPr id="6" name="矩形 2">
              <a:extLst>
                <a:ext uri="{FF2B5EF4-FFF2-40B4-BE49-F238E27FC236}">
                  <a16:creationId xmlns:a16="http://schemas.microsoft.com/office/drawing/2014/main" id="{FA042566-FECF-B84D-B5D4-B53393E22FFF}"/>
                </a:ext>
              </a:extLst>
            </p:cNvPr>
            <p:cNvSpPr/>
            <p:nvPr/>
          </p:nvSpPr>
          <p:spPr>
            <a:xfrm>
              <a:off x="59130" y="5632535"/>
              <a:ext cx="4926528" cy="1077218"/>
            </a:xfrm>
            <a:prstGeom prst="rect">
              <a:avLst/>
            </a:prstGeom>
            <a:solidFill>
              <a:schemeClr val="bg1"/>
            </a:solidFill>
            <a:ln>
              <a:solidFill>
                <a:schemeClr val="tx1"/>
              </a:solidFill>
            </a:ln>
          </p:spPr>
          <p:txBody>
            <a:bodyPr wrap="square">
              <a:spAutoFit/>
            </a:bodyPr>
            <a:lstStyle/>
            <a:p>
              <a:r>
                <a:rPr lang="zh-CN" altLang="en-US" sz="1600" dirty="0">
                  <a:latin typeface="Arial" panose="020B0604020202020204" pitchFamily="34" charset="0"/>
                  <a:cs typeface="Arial" panose="020B0604020202020204" pitchFamily="34" charset="0"/>
                </a:rPr>
                <a:t>find me the </a:t>
              </a:r>
              <a:r>
                <a:rPr lang="zh-CN" altLang="en-US" sz="1600" dirty="0">
                  <a:solidFill>
                    <a:srgbClr val="00B050"/>
                  </a:solidFill>
                  <a:latin typeface="Arial" panose="020B0604020202020204" pitchFamily="34" charset="0"/>
                  <a:cs typeface="Arial" panose="020B0604020202020204" pitchFamily="34" charset="0"/>
                </a:rPr>
                <a:t>&lt;distance&gt; </a:t>
              </a:r>
              <a:r>
                <a:rPr lang="zh-CN" altLang="en-US" sz="1600" dirty="0">
                  <a:latin typeface="Arial" panose="020B0604020202020204" pitchFamily="34" charset="0"/>
                  <a:cs typeface="Arial" panose="020B0604020202020204" pitchFamily="34" charset="0"/>
                </a:rPr>
                <a:t>route to </a:t>
              </a:r>
              <a:r>
                <a:rPr lang="zh-CN" altLang="en-US" sz="1600" dirty="0">
                  <a:solidFill>
                    <a:srgbClr val="0070C0"/>
                  </a:solidFill>
                  <a:latin typeface="Arial" panose="020B0604020202020204" pitchFamily="34" charset="0"/>
                  <a:cs typeface="Arial" panose="020B0604020202020204" pitchFamily="34" charset="0"/>
                </a:rPr>
                <a:t>&lt;poi type&gt; </a:t>
              </a:r>
              <a:endParaRPr lang="en-US" altLang="zh-CN" sz="1600" dirty="0">
                <a:solidFill>
                  <a:srgbClr val="0070C0"/>
                </a:solidFill>
                <a:latin typeface="Arial" panose="020B0604020202020204" pitchFamily="34" charset="0"/>
                <a:cs typeface="Arial" panose="020B0604020202020204" pitchFamily="34" charset="0"/>
              </a:endParaRPr>
            </a:p>
            <a:p>
              <a:r>
                <a:rPr lang="zh-CN" altLang="en-US" sz="1600" dirty="0">
                  <a:latin typeface="Arial" panose="020B0604020202020204" pitchFamily="34" charset="0"/>
                  <a:cs typeface="Arial" panose="020B0604020202020204" pitchFamily="34" charset="0"/>
                </a:rPr>
                <a:t>is there a </a:t>
              </a:r>
              <a:r>
                <a:rPr lang="zh-CN" altLang="en-US" sz="1600" dirty="0">
                  <a:solidFill>
                    <a:srgbClr val="00B050"/>
                  </a:solidFill>
                  <a:latin typeface="Arial" panose="020B0604020202020204" pitchFamily="34" charset="0"/>
                  <a:cs typeface="Arial" panose="020B0604020202020204" pitchFamily="34" charset="0"/>
                </a:rPr>
                <a:t>&lt;distance&gt; </a:t>
              </a:r>
              <a:r>
                <a:rPr lang="zh-CN" altLang="en-US" sz="1600" dirty="0">
                  <a:solidFill>
                    <a:srgbClr val="0070C0"/>
                  </a:solidFill>
                  <a:latin typeface="Arial" panose="020B0604020202020204" pitchFamily="34" charset="0"/>
                  <a:cs typeface="Arial" panose="020B0604020202020204" pitchFamily="34" charset="0"/>
                </a:rPr>
                <a:t>&lt;poi type&gt;</a:t>
              </a:r>
            </a:p>
            <a:p>
              <a:r>
                <a:rPr lang="en-US" altLang="zh-CN" sz="1600" dirty="0">
                  <a:latin typeface="Arial" panose="020B0604020202020204" pitchFamily="34" charset="0"/>
                  <a:cs typeface="Arial" panose="020B0604020202020204" pitchFamily="34" charset="0"/>
                </a:rPr>
                <a:t>I’</a:t>
              </a:r>
              <a:r>
                <a:rPr lang="zh-CN" altLang="en-US" sz="1600" dirty="0">
                  <a:latin typeface="Arial" panose="020B0604020202020204" pitchFamily="34" charset="0"/>
                  <a:cs typeface="Arial" panose="020B0604020202020204" pitchFamily="34" charset="0"/>
                </a:rPr>
                <a:t>m desiring to eat at some </a:t>
              </a:r>
              <a:r>
                <a:rPr lang="zh-CN" altLang="en-US" sz="1600" dirty="0">
                  <a:solidFill>
                    <a:srgbClr val="0070C0"/>
                  </a:solidFill>
                  <a:latin typeface="Arial" panose="020B0604020202020204" pitchFamily="34" charset="0"/>
                  <a:cs typeface="Arial" panose="020B0604020202020204" pitchFamily="34" charset="0"/>
                </a:rPr>
                <a:t>&lt;poi type&gt; </a:t>
              </a:r>
              <a:r>
                <a:rPr lang="zh-CN" altLang="en-US" sz="1600" dirty="0">
                  <a:latin typeface="Arial" panose="020B0604020202020204" pitchFamily="34" charset="0"/>
                  <a:cs typeface="Arial" panose="020B0604020202020204" pitchFamily="34" charset="0"/>
                </a:rPr>
                <a:t>is there any in </a:t>
              </a:r>
              <a:r>
                <a:rPr lang="zh-CN" altLang="en-US" sz="1600" dirty="0">
                  <a:solidFill>
                    <a:srgbClr val="00B050"/>
                  </a:solidFill>
                  <a:latin typeface="Arial" panose="020B0604020202020204" pitchFamily="34" charset="0"/>
                  <a:cs typeface="Arial" panose="020B0604020202020204" pitchFamily="34" charset="0"/>
                </a:rPr>
                <a:t>&lt;distance</a:t>
              </a:r>
              <a:r>
                <a:rPr lang="en-US" altLang="zh-CN" sz="1600" dirty="0">
                  <a:solidFill>
                    <a:srgbClr val="00B050"/>
                  </a:solidFill>
                  <a:latin typeface="Arial" panose="020B0604020202020204" pitchFamily="34" charset="0"/>
                  <a:cs typeface="Arial" panose="020B0604020202020204" pitchFamily="34" charset="0"/>
                </a:rPr>
                <a:t>&gt;</a:t>
              </a:r>
              <a:endParaRPr lang="zh-CN" altLang="en-US" sz="1600" dirty="0">
                <a:solidFill>
                  <a:srgbClr val="00B050"/>
                </a:solidFill>
                <a:latin typeface="Arial" panose="020B0604020202020204" pitchFamily="34" charset="0"/>
                <a:cs typeface="Arial" panose="020B0604020202020204" pitchFamily="34" charset="0"/>
              </a:endParaRPr>
            </a:p>
          </p:txBody>
        </p:sp>
        <p:sp>
          <p:nvSpPr>
            <p:cNvPr id="7" name="矩形 4">
              <a:extLst>
                <a:ext uri="{FF2B5EF4-FFF2-40B4-BE49-F238E27FC236}">
                  <a16:creationId xmlns:a16="http://schemas.microsoft.com/office/drawing/2014/main" id="{E55969D3-3813-B044-A1F5-92BF218DD680}"/>
                </a:ext>
              </a:extLst>
            </p:cNvPr>
            <p:cNvSpPr/>
            <p:nvPr/>
          </p:nvSpPr>
          <p:spPr>
            <a:xfrm>
              <a:off x="5747657" y="5638824"/>
              <a:ext cx="6368143" cy="1077218"/>
            </a:xfrm>
            <a:prstGeom prst="rect">
              <a:avLst/>
            </a:prstGeom>
            <a:ln>
              <a:solidFill>
                <a:schemeClr val="tx1"/>
              </a:solidFill>
            </a:ln>
          </p:spPr>
          <p:txBody>
            <a:bodyPr wrap="square">
              <a:spAutoFit/>
            </a:bodyPr>
            <a:lstStyle/>
            <a:p>
              <a:r>
                <a:rPr lang="zh-CN" altLang="en-US" sz="1600" dirty="0">
                  <a:latin typeface="Arial" panose="020B0604020202020204" pitchFamily="34" charset="0"/>
                  <a:cs typeface="Arial" panose="020B0604020202020204" pitchFamily="34" charset="0"/>
                </a:rPr>
                <a:t>find me the </a:t>
              </a:r>
              <a:r>
                <a:rPr lang="zh-CN" altLang="en-US" sz="1600" dirty="0">
                  <a:solidFill>
                    <a:srgbClr val="00B050"/>
                  </a:solidFill>
                  <a:latin typeface="Arial" panose="020B0604020202020204" pitchFamily="34" charset="0"/>
                  <a:cs typeface="Arial" panose="020B0604020202020204" pitchFamily="34" charset="0"/>
                </a:rPr>
                <a:t>&lt;distance&gt; </a:t>
              </a:r>
              <a:r>
                <a:rPr lang="zh-CN" altLang="en-US" sz="1600" dirty="0">
                  <a:latin typeface="Arial" panose="020B0604020202020204" pitchFamily="34" charset="0"/>
                  <a:cs typeface="Arial" panose="020B0604020202020204" pitchFamily="34" charset="0"/>
                </a:rPr>
                <a:t>route to </a:t>
              </a:r>
              <a:r>
                <a:rPr lang="zh-CN" altLang="en-US" sz="1600" dirty="0">
                  <a:solidFill>
                    <a:srgbClr val="0070C0"/>
                  </a:solidFill>
                  <a:latin typeface="Arial" panose="020B0604020202020204" pitchFamily="34" charset="0"/>
                  <a:cs typeface="Arial" panose="020B0604020202020204" pitchFamily="34" charset="0"/>
                </a:rPr>
                <a:t>&lt;poi type&gt;</a:t>
              </a:r>
              <a:endParaRPr lang="zh-CN" altLang="en-US" sz="1600" dirty="0">
                <a:latin typeface="Arial" panose="020B0604020202020204" pitchFamily="34" charset="0"/>
                <a:cs typeface="Arial" panose="020B0604020202020204" pitchFamily="34" charset="0"/>
              </a:endParaRPr>
            </a:p>
            <a:p>
              <a:r>
                <a:rPr lang="zh-CN" altLang="en-US" sz="1600" dirty="0">
                  <a:latin typeface="Arial" panose="020B0604020202020204" pitchFamily="34" charset="0"/>
                  <a:cs typeface="Arial" panose="020B0604020202020204" pitchFamily="34" charset="0"/>
                </a:rPr>
                <a:t> → is there a </a:t>
              </a:r>
              <a:r>
                <a:rPr lang="zh-CN" altLang="en-US" sz="1600" dirty="0">
                  <a:solidFill>
                    <a:srgbClr val="00B050"/>
                  </a:solidFill>
                  <a:latin typeface="Arial" panose="020B0604020202020204" pitchFamily="34" charset="0"/>
                  <a:cs typeface="Arial" panose="020B0604020202020204" pitchFamily="34" charset="0"/>
                </a:rPr>
                <a:t>&lt;distance&gt; </a:t>
              </a:r>
              <a:r>
                <a:rPr lang="zh-CN" altLang="en-US" sz="1600" dirty="0">
                  <a:solidFill>
                    <a:srgbClr val="0070C0"/>
                  </a:solidFill>
                  <a:latin typeface="Arial" panose="020B0604020202020204" pitchFamily="34" charset="0"/>
                  <a:cs typeface="Arial" panose="020B0604020202020204" pitchFamily="34" charset="0"/>
                </a:rPr>
                <a:t>&lt;poi type&gt;</a:t>
              </a:r>
            </a:p>
            <a:p>
              <a:r>
                <a:rPr lang="zh-CN" altLang="en-US" sz="1600" dirty="0">
                  <a:latin typeface="Arial" panose="020B0604020202020204" pitchFamily="34" charset="0"/>
                  <a:cs typeface="Arial" panose="020B0604020202020204" pitchFamily="34" charset="0"/>
                </a:rPr>
                <a:t>find me the </a:t>
              </a:r>
              <a:r>
                <a:rPr lang="zh-CN" altLang="en-US" sz="1600" dirty="0">
                  <a:solidFill>
                    <a:srgbClr val="00B050"/>
                  </a:solidFill>
                  <a:latin typeface="Arial" panose="020B0604020202020204" pitchFamily="34" charset="0"/>
                  <a:cs typeface="Arial" panose="020B0604020202020204" pitchFamily="34" charset="0"/>
                </a:rPr>
                <a:t>&lt;distance&gt; </a:t>
              </a:r>
              <a:r>
                <a:rPr lang="zh-CN" altLang="en-US" sz="1600" dirty="0">
                  <a:latin typeface="Arial" panose="020B0604020202020204" pitchFamily="34" charset="0"/>
                  <a:cs typeface="Arial" panose="020B0604020202020204" pitchFamily="34" charset="0"/>
                </a:rPr>
                <a:t>route to </a:t>
              </a:r>
              <a:r>
                <a:rPr lang="zh-CN" altLang="en-US" sz="1600" dirty="0">
                  <a:solidFill>
                    <a:srgbClr val="0070C0"/>
                  </a:solidFill>
                  <a:latin typeface="Arial" panose="020B0604020202020204" pitchFamily="34" charset="0"/>
                  <a:cs typeface="Arial" panose="020B0604020202020204" pitchFamily="34" charset="0"/>
                </a:rPr>
                <a:t>&lt;poi type&gt;</a:t>
              </a:r>
              <a:endParaRPr lang="zh-CN" altLang="en-US" sz="1600" dirty="0">
                <a:latin typeface="Arial" panose="020B0604020202020204" pitchFamily="34" charset="0"/>
                <a:cs typeface="Arial" panose="020B0604020202020204" pitchFamily="34" charset="0"/>
              </a:endParaRPr>
            </a:p>
            <a:p>
              <a:r>
                <a:rPr lang="zh-CN" altLang="en-US" sz="1600" dirty="0">
                  <a:latin typeface="Arial" panose="020B0604020202020204" pitchFamily="34" charset="0"/>
                  <a:cs typeface="Arial" panose="020B0604020202020204" pitchFamily="34" charset="0"/>
                </a:rPr>
                <a:t> → </a:t>
              </a:r>
              <a:r>
                <a:rPr lang="en-US" altLang="zh-CN" sz="1600" dirty="0">
                  <a:latin typeface="Arial" panose="020B0604020202020204" pitchFamily="34" charset="0"/>
                  <a:cs typeface="Arial" panose="020B0604020202020204" pitchFamily="34" charset="0"/>
                </a:rPr>
                <a:t>I’m</a:t>
              </a:r>
              <a:r>
                <a:rPr lang="zh-CN" altLang="en-US" sz="1600" dirty="0">
                  <a:latin typeface="Arial" panose="020B0604020202020204" pitchFamily="34" charset="0"/>
                  <a:cs typeface="Arial" panose="020B0604020202020204" pitchFamily="34" charset="0"/>
                </a:rPr>
                <a:t> desiring to eat at some </a:t>
              </a:r>
              <a:r>
                <a:rPr lang="zh-CN" altLang="en-US" sz="1600" dirty="0">
                  <a:solidFill>
                    <a:srgbClr val="0070C0"/>
                  </a:solidFill>
                  <a:latin typeface="Arial" panose="020B0604020202020204" pitchFamily="34" charset="0"/>
                  <a:cs typeface="Arial" panose="020B0604020202020204" pitchFamily="34" charset="0"/>
                </a:rPr>
                <a:t>&lt;poi type&gt; </a:t>
              </a:r>
              <a:r>
                <a:rPr lang="zh-CN" altLang="en-US" sz="1600" dirty="0">
                  <a:latin typeface="Arial" panose="020B0604020202020204" pitchFamily="34" charset="0"/>
                  <a:cs typeface="Arial" panose="020B0604020202020204" pitchFamily="34" charset="0"/>
                </a:rPr>
                <a:t>is there any in </a:t>
              </a:r>
              <a:r>
                <a:rPr lang="zh-CN" altLang="en-US" sz="1600" dirty="0">
                  <a:solidFill>
                    <a:srgbClr val="00B050"/>
                  </a:solidFill>
                  <a:latin typeface="Arial" panose="020B0604020202020204" pitchFamily="34" charset="0"/>
                  <a:cs typeface="Arial" panose="020B0604020202020204" pitchFamily="34" charset="0"/>
                </a:rPr>
                <a:t>&lt;distance&gt;</a:t>
              </a:r>
            </a:p>
          </p:txBody>
        </p:sp>
        <p:sp>
          <p:nvSpPr>
            <p:cNvPr id="8" name="Down Arrow 7">
              <a:extLst>
                <a:ext uri="{FF2B5EF4-FFF2-40B4-BE49-F238E27FC236}">
                  <a16:creationId xmlns:a16="http://schemas.microsoft.com/office/drawing/2014/main" id="{983C03D2-069A-6B4A-9E68-7229EC0B2EDC}"/>
                </a:ext>
              </a:extLst>
            </p:cNvPr>
            <p:cNvSpPr/>
            <p:nvPr/>
          </p:nvSpPr>
          <p:spPr>
            <a:xfrm rot="16200000">
              <a:off x="5200215" y="5714272"/>
              <a:ext cx="484632" cy="913746"/>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527453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23D3B-3076-A549-8894-25312A0075D0}"/>
              </a:ext>
            </a:extLst>
          </p:cNvPr>
          <p:cNvSpPr>
            <a:spLocks noGrp="1"/>
          </p:cNvSpPr>
          <p:nvPr>
            <p:ph type="title"/>
          </p:nvPr>
        </p:nvSpPr>
        <p:spPr/>
        <p:txBody>
          <a:bodyPr/>
          <a:lstStyle/>
          <a:p>
            <a:r>
              <a:rPr lang="en-US" altLang="ja-JP" dirty="0"/>
              <a:t>Seq</a:t>
            </a:r>
            <a:r>
              <a:rPr lang="en-US" altLang="zh-CN" dirty="0"/>
              <a:t>2Seq</a:t>
            </a:r>
            <a:r>
              <a:rPr lang="zh-CN" altLang="en-US" dirty="0"/>
              <a:t> </a:t>
            </a:r>
            <a:r>
              <a:rPr lang="en-US" altLang="zh-CN" dirty="0"/>
              <a:t>Generation</a:t>
            </a:r>
            <a:r>
              <a:rPr lang="zh-CN" altLang="en-US" dirty="0"/>
              <a:t> </a:t>
            </a:r>
            <a:r>
              <a:rPr lang="ja-JP" altLang="en-US"/>
              <a:t>训练过程</a:t>
            </a:r>
            <a:endParaRPr lang="en-US" dirty="0"/>
          </a:p>
        </p:txBody>
      </p:sp>
      <p:sp>
        <p:nvSpPr>
          <p:cNvPr id="5" name="矩形 25">
            <a:extLst>
              <a:ext uri="{FF2B5EF4-FFF2-40B4-BE49-F238E27FC236}">
                <a16:creationId xmlns:a16="http://schemas.microsoft.com/office/drawing/2014/main" id="{E4AD045C-957B-6D45-B1AB-95B68FFDF43B}"/>
              </a:ext>
            </a:extLst>
          </p:cNvPr>
          <p:cNvSpPr/>
          <p:nvPr/>
        </p:nvSpPr>
        <p:spPr>
          <a:xfrm>
            <a:off x="2448081" y="658572"/>
            <a:ext cx="4893623" cy="646331"/>
          </a:xfrm>
          <a:prstGeom prst="rect">
            <a:avLst/>
          </a:prstGeom>
          <a:solidFill>
            <a:srgbClr val="C00000"/>
          </a:solidFill>
          <a:ln>
            <a:solidFill>
              <a:schemeClr val="accent1"/>
            </a:solidFill>
          </a:ln>
        </p:spPr>
        <p:txBody>
          <a:bodyPr wrap="square">
            <a:spAutoFit/>
          </a:bodyPr>
          <a:lstStyle/>
          <a:p>
            <a:pPr algn="ctr"/>
            <a:r>
              <a:rPr lang="en-US" altLang="zh-CN" sz="3600" b="1" dirty="0">
                <a:solidFill>
                  <a:schemeClr val="bg1"/>
                </a:solidFill>
                <a:latin typeface="Arial" panose="020B0604020202020204" pitchFamily="34" charset="0"/>
                <a:ea typeface="DengXian" panose="02010600030101010101" pitchFamily="2" charset="-122"/>
                <a:cs typeface="Arial" panose="020B0604020202020204" pitchFamily="34" charset="0"/>
              </a:rPr>
              <a:t>S</a:t>
            </a:r>
            <a:r>
              <a:rPr lang="zh-CN" altLang="en-US" sz="3600" b="1" dirty="0">
                <a:solidFill>
                  <a:schemeClr val="bg1"/>
                </a:solidFill>
                <a:latin typeface="Arial" panose="020B0604020202020204" pitchFamily="34" charset="0"/>
                <a:ea typeface="DengXian" panose="02010600030101010101" pitchFamily="2" charset="-122"/>
                <a:cs typeface="Arial" panose="020B0604020202020204" pitchFamily="34" charset="0"/>
              </a:rPr>
              <a:t>eq2</a:t>
            </a:r>
            <a:r>
              <a:rPr lang="en-US" altLang="zh-CN" sz="3600" b="1" dirty="0">
                <a:solidFill>
                  <a:schemeClr val="bg1"/>
                </a:solidFill>
                <a:latin typeface="Arial" panose="020B0604020202020204" pitchFamily="34" charset="0"/>
                <a:ea typeface="DengXian" panose="02010600030101010101" pitchFamily="2" charset="-122"/>
                <a:cs typeface="Arial" panose="020B0604020202020204" pitchFamily="34" charset="0"/>
              </a:rPr>
              <a:t>S</a:t>
            </a:r>
            <a:r>
              <a:rPr lang="zh-CN" altLang="en-US" sz="3600" b="1" dirty="0">
                <a:solidFill>
                  <a:schemeClr val="bg1"/>
                </a:solidFill>
                <a:latin typeface="Arial" panose="020B0604020202020204" pitchFamily="34" charset="0"/>
                <a:ea typeface="DengXian" panose="02010600030101010101" pitchFamily="2" charset="-122"/>
                <a:cs typeface="Arial" panose="020B0604020202020204" pitchFamily="34" charset="0"/>
              </a:rPr>
              <a:t>eq </a:t>
            </a:r>
            <a:r>
              <a:rPr lang="en-US" altLang="zh-CN" sz="3600" b="1" dirty="0">
                <a:solidFill>
                  <a:schemeClr val="bg1"/>
                </a:solidFill>
                <a:latin typeface="Arial" panose="020B0604020202020204" pitchFamily="34" charset="0"/>
                <a:ea typeface="DengXian" panose="02010600030101010101" pitchFamily="2" charset="-122"/>
                <a:cs typeface="Arial" panose="020B0604020202020204" pitchFamily="34" charset="0"/>
              </a:rPr>
              <a:t>G</a:t>
            </a:r>
            <a:r>
              <a:rPr lang="zh-CN" altLang="en-US" sz="3600" b="1" dirty="0">
                <a:solidFill>
                  <a:schemeClr val="bg1"/>
                </a:solidFill>
                <a:latin typeface="Arial" panose="020B0604020202020204" pitchFamily="34" charset="0"/>
                <a:ea typeface="DengXian" panose="02010600030101010101" pitchFamily="2" charset="-122"/>
                <a:cs typeface="Arial" panose="020B0604020202020204" pitchFamily="34" charset="0"/>
              </a:rPr>
              <a:t>eneration</a:t>
            </a:r>
          </a:p>
        </p:txBody>
      </p:sp>
      <p:sp>
        <p:nvSpPr>
          <p:cNvPr id="20" name="矩形 4">
            <a:extLst>
              <a:ext uri="{FF2B5EF4-FFF2-40B4-BE49-F238E27FC236}">
                <a16:creationId xmlns:a16="http://schemas.microsoft.com/office/drawing/2014/main" id="{FBFC87B3-482A-114E-841E-8D1589FB3481}"/>
              </a:ext>
            </a:extLst>
          </p:cNvPr>
          <p:cNvSpPr/>
          <p:nvPr/>
        </p:nvSpPr>
        <p:spPr>
          <a:xfrm>
            <a:off x="1416390" y="4382312"/>
            <a:ext cx="6455818" cy="1077218"/>
          </a:xfrm>
          <a:prstGeom prst="rect">
            <a:avLst/>
          </a:prstGeom>
          <a:ln>
            <a:solidFill>
              <a:schemeClr val="tx1"/>
            </a:solidFill>
          </a:ln>
        </p:spPr>
        <p:txBody>
          <a:bodyPr wrap="square">
            <a:spAutoFit/>
          </a:bodyPr>
          <a:lstStyle/>
          <a:p>
            <a:r>
              <a:rPr lang="zh-CN" altLang="en-US" sz="1600" dirty="0">
                <a:latin typeface="Arial" panose="020B0604020202020204" pitchFamily="34" charset="0"/>
                <a:cs typeface="Arial" panose="020B0604020202020204" pitchFamily="34" charset="0"/>
              </a:rPr>
              <a:t>find me the </a:t>
            </a:r>
            <a:r>
              <a:rPr lang="zh-CN" altLang="en-US" sz="1600" dirty="0">
                <a:solidFill>
                  <a:srgbClr val="00B050"/>
                </a:solidFill>
                <a:latin typeface="Arial" panose="020B0604020202020204" pitchFamily="34" charset="0"/>
                <a:cs typeface="Arial" panose="020B0604020202020204" pitchFamily="34" charset="0"/>
              </a:rPr>
              <a:t>&lt;distance&gt; </a:t>
            </a:r>
            <a:r>
              <a:rPr lang="zh-CN" altLang="en-US" sz="1600" dirty="0">
                <a:latin typeface="Arial" panose="020B0604020202020204" pitchFamily="34" charset="0"/>
                <a:cs typeface="Arial" panose="020B0604020202020204" pitchFamily="34" charset="0"/>
              </a:rPr>
              <a:t>route to </a:t>
            </a:r>
            <a:r>
              <a:rPr lang="zh-CN" altLang="en-US" sz="1600" dirty="0">
                <a:solidFill>
                  <a:srgbClr val="0070C0"/>
                </a:solidFill>
                <a:latin typeface="Arial" panose="020B0604020202020204" pitchFamily="34" charset="0"/>
                <a:cs typeface="Arial" panose="020B0604020202020204" pitchFamily="34" charset="0"/>
              </a:rPr>
              <a:t>&lt;poi type&gt; </a:t>
            </a:r>
            <a:r>
              <a:rPr lang="zh-CN" altLang="en-US" sz="1600" dirty="0">
                <a:latin typeface="Arial" panose="020B0604020202020204" pitchFamily="34" charset="0"/>
                <a:cs typeface="Arial" panose="020B0604020202020204" pitchFamily="34" charset="0"/>
              </a:rPr>
              <a:t>#1</a:t>
            </a:r>
          </a:p>
          <a:p>
            <a:r>
              <a:rPr lang="zh-CN" altLang="en-US" sz="1600" dirty="0">
                <a:latin typeface="Arial" panose="020B0604020202020204" pitchFamily="34" charset="0"/>
                <a:cs typeface="Arial" panose="020B0604020202020204" pitchFamily="34" charset="0"/>
              </a:rPr>
              <a:t> → is there a </a:t>
            </a:r>
            <a:r>
              <a:rPr lang="zh-CN" altLang="en-US" sz="1600" dirty="0">
                <a:solidFill>
                  <a:srgbClr val="00B050"/>
                </a:solidFill>
                <a:latin typeface="Arial" panose="020B0604020202020204" pitchFamily="34" charset="0"/>
                <a:cs typeface="Arial" panose="020B0604020202020204" pitchFamily="34" charset="0"/>
              </a:rPr>
              <a:t>&lt;distance&gt; </a:t>
            </a:r>
            <a:r>
              <a:rPr lang="zh-CN" altLang="en-US" sz="1600" dirty="0">
                <a:solidFill>
                  <a:srgbClr val="0070C0"/>
                </a:solidFill>
                <a:latin typeface="Arial" panose="020B0604020202020204" pitchFamily="34" charset="0"/>
                <a:cs typeface="Arial" panose="020B0604020202020204" pitchFamily="34" charset="0"/>
              </a:rPr>
              <a:t>&lt;poi type&gt;</a:t>
            </a:r>
          </a:p>
          <a:p>
            <a:r>
              <a:rPr lang="zh-CN" altLang="en-US" sz="1600" dirty="0">
                <a:latin typeface="Arial" panose="020B0604020202020204" pitchFamily="34" charset="0"/>
                <a:cs typeface="Arial" panose="020B0604020202020204" pitchFamily="34" charset="0"/>
              </a:rPr>
              <a:t>find me the </a:t>
            </a:r>
            <a:r>
              <a:rPr lang="zh-CN" altLang="en-US" sz="1600" dirty="0">
                <a:solidFill>
                  <a:srgbClr val="00B050"/>
                </a:solidFill>
                <a:latin typeface="Arial" panose="020B0604020202020204" pitchFamily="34" charset="0"/>
                <a:cs typeface="Arial" panose="020B0604020202020204" pitchFamily="34" charset="0"/>
              </a:rPr>
              <a:t>&lt;distance&gt; </a:t>
            </a:r>
            <a:r>
              <a:rPr lang="zh-CN" altLang="en-US" sz="1600" dirty="0">
                <a:latin typeface="Arial" panose="020B0604020202020204" pitchFamily="34" charset="0"/>
                <a:cs typeface="Arial" panose="020B0604020202020204" pitchFamily="34" charset="0"/>
              </a:rPr>
              <a:t>route to </a:t>
            </a:r>
            <a:r>
              <a:rPr lang="zh-CN" altLang="en-US" sz="1600" dirty="0">
                <a:solidFill>
                  <a:srgbClr val="0070C0"/>
                </a:solidFill>
                <a:latin typeface="Arial" panose="020B0604020202020204" pitchFamily="34" charset="0"/>
                <a:cs typeface="Arial" panose="020B0604020202020204" pitchFamily="34" charset="0"/>
              </a:rPr>
              <a:t>&lt;poi type&gt; </a:t>
            </a:r>
            <a:r>
              <a:rPr lang="zh-CN" altLang="en-US" sz="1600" dirty="0">
                <a:latin typeface="Arial" panose="020B0604020202020204" pitchFamily="34" charset="0"/>
                <a:cs typeface="Arial" panose="020B0604020202020204" pitchFamily="34" charset="0"/>
              </a:rPr>
              <a:t>#2</a:t>
            </a:r>
          </a:p>
          <a:p>
            <a:r>
              <a:rPr lang="zh-CN" altLang="en-US" sz="1600" dirty="0">
                <a:latin typeface="Arial" panose="020B0604020202020204" pitchFamily="34" charset="0"/>
                <a:cs typeface="Arial" panose="020B0604020202020204" pitchFamily="34" charset="0"/>
              </a:rPr>
              <a:t> → </a:t>
            </a:r>
            <a:r>
              <a:rPr lang="en-US" altLang="zh-CN" sz="1600" dirty="0">
                <a:latin typeface="Arial" panose="020B0604020202020204" pitchFamily="34" charset="0"/>
                <a:cs typeface="Arial" panose="020B0604020202020204" pitchFamily="34" charset="0"/>
              </a:rPr>
              <a:t>I’m</a:t>
            </a:r>
            <a:r>
              <a:rPr lang="zh-CN" altLang="en-US" sz="1600" dirty="0">
                <a:latin typeface="Arial" panose="020B0604020202020204" pitchFamily="34" charset="0"/>
                <a:cs typeface="Arial" panose="020B0604020202020204" pitchFamily="34" charset="0"/>
              </a:rPr>
              <a:t> desiring to eat at some </a:t>
            </a:r>
            <a:r>
              <a:rPr lang="zh-CN" altLang="en-US" sz="1600" dirty="0">
                <a:solidFill>
                  <a:srgbClr val="0070C0"/>
                </a:solidFill>
                <a:latin typeface="Arial" panose="020B0604020202020204" pitchFamily="34" charset="0"/>
                <a:cs typeface="Arial" panose="020B0604020202020204" pitchFamily="34" charset="0"/>
              </a:rPr>
              <a:t>&lt;poi type&gt; </a:t>
            </a:r>
            <a:r>
              <a:rPr lang="zh-CN" altLang="en-US" sz="1600" dirty="0">
                <a:latin typeface="Arial" panose="020B0604020202020204" pitchFamily="34" charset="0"/>
                <a:cs typeface="Arial" panose="020B0604020202020204" pitchFamily="34" charset="0"/>
              </a:rPr>
              <a:t>is there any in </a:t>
            </a:r>
            <a:r>
              <a:rPr lang="zh-CN" altLang="en-US" sz="1600" dirty="0">
                <a:solidFill>
                  <a:srgbClr val="00B050"/>
                </a:solidFill>
                <a:latin typeface="Arial" panose="020B0604020202020204" pitchFamily="34" charset="0"/>
                <a:cs typeface="Arial" panose="020B0604020202020204" pitchFamily="34" charset="0"/>
              </a:rPr>
              <a:t>&lt;distance&gt;</a:t>
            </a:r>
          </a:p>
        </p:txBody>
      </p:sp>
      <p:sp>
        <p:nvSpPr>
          <p:cNvPr id="21" name="矩形 3">
            <a:extLst>
              <a:ext uri="{FF2B5EF4-FFF2-40B4-BE49-F238E27FC236}">
                <a16:creationId xmlns:a16="http://schemas.microsoft.com/office/drawing/2014/main" id="{86AB7BC5-FDA7-154D-9552-4A863F4A626F}"/>
              </a:ext>
            </a:extLst>
          </p:cNvPr>
          <p:cNvSpPr/>
          <p:nvPr/>
        </p:nvSpPr>
        <p:spPr>
          <a:xfrm>
            <a:off x="4502097" y="2994284"/>
            <a:ext cx="6327924" cy="1077218"/>
          </a:xfrm>
          <a:prstGeom prst="rect">
            <a:avLst/>
          </a:prstGeom>
          <a:ln>
            <a:solidFill>
              <a:schemeClr val="tx1"/>
            </a:solidFill>
          </a:ln>
        </p:spPr>
        <p:txBody>
          <a:bodyPr wrap="square">
            <a:spAutoFit/>
          </a:bodyPr>
          <a:lstStyle/>
          <a:p>
            <a:r>
              <a:rPr lang="zh-CN" altLang="en-US" sz="1600" dirty="0">
                <a:latin typeface="Arial" panose="020B0604020202020204" pitchFamily="34" charset="0"/>
                <a:cs typeface="Arial" panose="020B0604020202020204" pitchFamily="34" charset="0"/>
              </a:rPr>
              <a:t>find me the </a:t>
            </a:r>
            <a:r>
              <a:rPr lang="zh-CN" altLang="en-US" sz="1600" dirty="0">
                <a:solidFill>
                  <a:srgbClr val="00B050"/>
                </a:solidFill>
                <a:latin typeface="Arial" panose="020B0604020202020204" pitchFamily="34" charset="0"/>
                <a:cs typeface="Arial" panose="020B0604020202020204" pitchFamily="34" charset="0"/>
              </a:rPr>
              <a:t>&lt;distance&gt; </a:t>
            </a:r>
            <a:r>
              <a:rPr lang="zh-CN" altLang="en-US" sz="1600" dirty="0">
                <a:latin typeface="Arial" panose="020B0604020202020204" pitchFamily="34" charset="0"/>
                <a:cs typeface="Arial" panose="020B0604020202020204" pitchFamily="34" charset="0"/>
              </a:rPr>
              <a:t>route to </a:t>
            </a:r>
            <a:r>
              <a:rPr lang="zh-CN" altLang="en-US" sz="1600" dirty="0">
                <a:solidFill>
                  <a:srgbClr val="0070C0"/>
                </a:solidFill>
                <a:latin typeface="Arial" panose="020B0604020202020204" pitchFamily="34" charset="0"/>
                <a:cs typeface="Arial" panose="020B0604020202020204" pitchFamily="34" charset="0"/>
              </a:rPr>
              <a:t>&lt;poi type&gt; </a:t>
            </a:r>
          </a:p>
          <a:p>
            <a:r>
              <a:rPr lang="zh-CN" altLang="en-US" sz="1600" dirty="0">
                <a:latin typeface="Arial" panose="020B0604020202020204" pitchFamily="34" charset="0"/>
                <a:cs typeface="Arial" panose="020B0604020202020204" pitchFamily="34" charset="0"/>
              </a:rPr>
              <a:t>#1: is there a </a:t>
            </a:r>
            <a:r>
              <a:rPr lang="zh-CN" altLang="en-US" sz="1600" dirty="0">
                <a:solidFill>
                  <a:srgbClr val="00B050"/>
                </a:solidFill>
                <a:latin typeface="Arial" panose="020B0604020202020204" pitchFamily="34" charset="0"/>
                <a:cs typeface="Arial" panose="020B0604020202020204" pitchFamily="34" charset="0"/>
              </a:rPr>
              <a:t>&lt;distance&gt; </a:t>
            </a:r>
            <a:r>
              <a:rPr lang="zh-CN" altLang="en-US" sz="1600" dirty="0">
                <a:solidFill>
                  <a:srgbClr val="0070C0"/>
                </a:solidFill>
                <a:latin typeface="Arial" panose="020B0604020202020204" pitchFamily="34" charset="0"/>
                <a:cs typeface="Arial" panose="020B0604020202020204" pitchFamily="34" charset="0"/>
              </a:rPr>
              <a:t>&lt;poi type&gt; </a:t>
            </a:r>
          </a:p>
          <a:p>
            <a:r>
              <a:rPr lang="zh-CN" altLang="en-US" sz="1600" dirty="0">
                <a:latin typeface="Arial" panose="020B0604020202020204" pitchFamily="34" charset="0"/>
                <a:cs typeface="Arial" panose="020B0604020202020204" pitchFamily="34" charset="0"/>
              </a:rPr>
              <a:t>#2: </a:t>
            </a:r>
            <a:r>
              <a:rPr lang="en-US" altLang="zh-CN" sz="1600" dirty="0">
                <a:latin typeface="Arial" panose="020B0604020202020204" pitchFamily="34" charset="0"/>
                <a:cs typeface="Arial" panose="020B0604020202020204" pitchFamily="34" charset="0"/>
              </a:rPr>
              <a:t>I’m </a:t>
            </a:r>
            <a:r>
              <a:rPr lang="zh-CN" altLang="en-US" sz="1600" dirty="0">
                <a:latin typeface="Arial" panose="020B0604020202020204" pitchFamily="34" charset="0"/>
                <a:cs typeface="Arial" panose="020B0604020202020204" pitchFamily="34" charset="0"/>
              </a:rPr>
              <a:t>desiring to eat at some </a:t>
            </a:r>
            <a:r>
              <a:rPr lang="zh-CN" altLang="en-US" sz="1600" dirty="0">
                <a:solidFill>
                  <a:srgbClr val="0070C0"/>
                </a:solidFill>
                <a:latin typeface="Arial" panose="020B0604020202020204" pitchFamily="34" charset="0"/>
                <a:cs typeface="Arial" panose="020B0604020202020204" pitchFamily="34" charset="0"/>
              </a:rPr>
              <a:t>&lt;poi type&gt; </a:t>
            </a:r>
            <a:r>
              <a:rPr lang="zh-CN" altLang="en-US" sz="1600" dirty="0">
                <a:latin typeface="Arial" panose="020B0604020202020204" pitchFamily="34" charset="0"/>
                <a:cs typeface="Arial" panose="020B0604020202020204" pitchFamily="34" charset="0"/>
              </a:rPr>
              <a:t>is there any in </a:t>
            </a:r>
            <a:r>
              <a:rPr lang="zh-CN" altLang="en-US" sz="1600" dirty="0">
                <a:solidFill>
                  <a:srgbClr val="00B050"/>
                </a:solidFill>
                <a:latin typeface="Arial" panose="020B0604020202020204" pitchFamily="34" charset="0"/>
                <a:cs typeface="Arial" panose="020B0604020202020204" pitchFamily="34" charset="0"/>
              </a:rPr>
              <a:t>&lt;distance&gt;</a:t>
            </a:r>
          </a:p>
          <a:p>
            <a:r>
              <a:rPr lang="zh-CN" altLang="en-US" sz="1600" dirty="0">
                <a:latin typeface="Arial" panose="020B0604020202020204" pitchFamily="34" charset="0"/>
                <a:cs typeface="Arial" panose="020B0604020202020204" pitchFamily="34" charset="0"/>
              </a:rPr>
              <a:t>#3: give me the </a:t>
            </a:r>
            <a:r>
              <a:rPr lang="zh-CN" altLang="en-US" sz="1600" dirty="0">
                <a:solidFill>
                  <a:srgbClr val="00B050"/>
                </a:solidFill>
                <a:latin typeface="Arial" panose="020B0604020202020204" pitchFamily="34" charset="0"/>
                <a:cs typeface="Arial" panose="020B0604020202020204" pitchFamily="34" charset="0"/>
              </a:rPr>
              <a:t>&lt;distance&gt; </a:t>
            </a:r>
            <a:r>
              <a:rPr lang="zh-CN" altLang="en-US" sz="1600" dirty="0">
                <a:latin typeface="Arial" panose="020B0604020202020204" pitchFamily="34" charset="0"/>
                <a:cs typeface="Arial" panose="020B0604020202020204" pitchFamily="34" charset="0"/>
              </a:rPr>
              <a:t>route to </a:t>
            </a:r>
            <a:r>
              <a:rPr lang="zh-CN" altLang="en-US" sz="1600" dirty="0">
                <a:solidFill>
                  <a:srgbClr val="0070C0"/>
                </a:solidFill>
                <a:latin typeface="Arial" panose="020B0604020202020204" pitchFamily="34" charset="0"/>
                <a:cs typeface="Arial" panose="020B0604020202020204" pitchFamily="34" charset="0"/>
              </a:rPr>
              <a:t>&lt;poi type&gt;</a:t>
            </a:r>
          </a:p>
        </p:txBody>
      </p:sp>
      <p:sp>
        <p:nvSpPr>
          <p:cNvPr id="23" name="下箭头 12">
            <a:extLst>
              <a:ext uri="{FF2B5EF4-FFF2-40B4-BE49-F238E27FC236}">
                <a16:creationId xmlns:a16="http://schemas.microsoft.com/office/drawing/2014/main" id="{4A0E0CB5-A9E0-6741-A23C-EB468B59DDB1}"/>
              </a:ext>
            </a:extLst>
          </p:cNvPr>
          <p:cNvSpPr/>
          <p:nvPr/>
        </p:nvSpPr>
        <p:spPr>
          <a:xfrm>
            <a:off x="5540233" y="5459531"/>
            <a:ext cx="415610" cy="688930"/>
          </a:xfrm>
          <a:prstGeom prst="downArrow">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sz="1600">
              <a:latin typeface="Arial" panose="020B0604020202020204" pitchFamily="34" charset="0"/>
              <a:cs typeface="Arial" panose="020B0604020202020204" pitchFamily="34" charset="0"/>
            </a:endParaRPr>
          </a:p>
        </p:txBody>
      </p:sp>
      <p:sp>
        <p:nvSpPr>
          <p:cNvPr id="24" name="矩形 17">
            <a:extLst>
              <a:ext uri="{FF2B5EF4-FFF2-40B4-BE49-F238E27FC236}">
                <a16:creationId xmlns:a16="http://schemas.microsoft.com/office/drawing/2014/main" id="{65B302CD-55ED-DC4A-8A1B-58989B408C0F}"/>
              </a:ext>
            </a:extLst>
          </p:cNvPr>
          <p:cNvSpPr/>
          <p:nvPr/>
        </p:nvSpPr>
        <p:spPr>
          <a:xfrm>
            <a:off x="8429895" y="1877446"/>
            <a:ext cx="2400126" cy="707886"/>
          </a:xfrm>
          <a:prstGeom prst="rect">
            <a:avLst/>
          </a:prstGeom>
        </p:spPr>
        <p:txBody>
          <a:bodyPr wrap="square">
            <a:spAutoFit/>
          </a:bodyPr>
          <a:lstStyle/>
          <a:p>
            <a:r>
              <a:rPr lang="ja-JP" altLang="en-US" sz="2000" b="1">
                <a:latin typeface="DengXian" panose="02010600030101010101" pitchFamily="2" charset="-122"/>
                <a:ea typeface="DengXian" panose="02010600030101010101" pitchFamily="2" charset="-122"/>
                <a:cs typeface="Arial" panose="020B0604020202020204" pitchFamily="34" charset="0"/>
              </a:rPr>
              <a:t>使用相似程度对候选排序</a:t>
            </a:r>
            <a:endParaRPr lang="zh-CN" altLang="en-US" sz="2000" b="1" dirty="0">
              <a:latin typeface="DengXian" panose="02010600030101010101" pitchFamily="2" charset="-122"/>
              <a:ea typeface="DengXian" panose="02010600030101010101" pitchFamily="2" charset="-122"/>
              <a:cs typeface="Arial" panose="020B0604020202020204" pitchFamily="34" charset="0"/>
            </a:endParaRPr>
          </a:p>
        </p:txBody>
      </p:sp>
      <p:sp>
        <p:nvSpPr>
          <p:cNvPr id="25" name="矩形 18">
            <a:extLst>
              <a:ext uri="{FF2B5EF4-FFF2-40B4-BE49-F238E27FC236}">
                <a16:creationId xmlns:a16="http://schemas.microsoft.com/office/drawing/2014/main" id="{20E0D896-DA39-7046-828E-99E4D33902C4}"/>
              </a:ext>
            </a:extLst>
          </p:cNvPr>
          <p:cNvSpPr/>
          <p:nvPr/>
        </p:nvSpPr>
        <p:spPr>
          <a:xfrm>
            <a:off x="1416390" y="3191434"/>
            <a:ext cx="2466497" cy="707886"/>
          </a:xfrm>
          <a:prstGeom prst="rect">
            <a:avLst/>
          </a:prstGeom>
        </p:spPr>
        <p:txBody>
          <a:bodyPr wrap="square">
            <a:spAutoFit/>
          </a:bodyPr>
          <a:lstStyle/>
          <a:p>
            <a:r>
              <a:rPr lang="ja-JP" altLang="en-US" sz="2000" b="1">
                <a:latin typeface="DengXian" panose="02010600030101010101" pitchFamily="2" charset="-122"/>
                <a:ea typeface="DengXian" panose="02010600030101010101" pitchFamily="2" charset="-122"/>
                <a:cs typeface="Arial" panose="020B0604020202020204" pitchFamily="34" charset="0"/>
              </a:rPr>
              <a:t>产生</a:t>
            </a:r>
            <a:r>
              <a:rPr lang="en-US" altLang="ja-JP" sz="2000" b="1" dirty="0">
                <a:latin typeface="DengXian" panose="02010600030101010101" pitchFamily="2" charset="-122"/>
                <a:ea typeface="DengXian" panose="02010600030101010101" pitchFamily="2" charset="-122"/>
                <a:cs typeface="Arial" panose="020B0604020202020204" pitchFamily="34" charset="0"/>
              </a:rPr>
              <a:t>Seq</a:t>
            </a:r>
            <a:r>
              <a:rPr lang="en-US" altLang="zh-CN" sz="2000" b="1" dirty="0">
                <a:latin typeface="DengXian" panose="02010600030101010101" pitchFamily="2" charset="-122"/>
                <a:ea typeface="DengXian" panose="02010600030101010101" pitchFamily="2" charset="-122"/>
                <a:cs typeface="Arial" panose="020B0604020202020204" pitchFamily="34" charset="0"/>
              </a:rPr>
              <a:t>2Seq</a:t>
            </a:r>
            <a:r>
              <a:rPr lang="ja-JP" altLang="en-US" sz="2000" b="1">
                <a:latin typeface="DengXian" panose="02010600030101010101" pitchFamily="2" charset="-122"/>
                <a:ea typeface="DengXian" panose="02010600030101010101" pitchFamily="2" charset="-122"/>
                <a:cs typeface="Arial" panose="020B0604020202020204" pitchFamily="34" charset="0"/>
              </a:rPr>
              <a:t>的训练数据</a:t>
            </a:r>
            <a:endParaRPr lang="zh-CN" altLang="en-US" sz="2000" b="1" dirty="0">
              <a:latin typeface="DengXian" panose="02010600030101010101" pitchFamily="2" charset="-122"/>
              <a:ea typeface="DengXian" panose="02010600030101010101" pitchFamily="2" charset="-122"/>
              <a:cs typeface="Arial" panose="020B0604020202020204" pitchFamily="34" charset="0"/>
            </a:endParaRPr>
          </a:p>
        </p:txBody>
      </p:sp>
      <p:sp>
        <p:nvSpPr>
          <p:cNvPr id="29" name="矩形 25">
            <a:extLst>
              <a:ext uri="{FF2B5EF4-FFF2-40B4-BE49-F238E27FC236}">
                <a16:creationId xmlns:a16="http://schemas.microsoft.com/office/drawing/2014/main" id="{737E1C0F-CBF9-7649-9B48-2AF03F101109}"/>
              </a:ext>
            </a:extLst>
          </p:cNvPr>
          <p:cNvSpPr/>
          <p:nvPr/>
        </p:nvSpPr>
        <p:spPr>
          <a:xfrm>
            <a:off x="6023128" y="5639707"/>
            <a:ext cx="2406767" cy="400110"/>
          </a:xfrm>
          <a:prstGeom prst="rect">
            <a:avLst/>
          </a:prstGeom>
        </p:spPr>
        <p:txBody>
          <a:bodyPr wrap="square">
            <a:spAutoFit/>
          </a:bodyPr>
          <a:lstStyle/>
          <a:p>
            <a:r>
              <a:rPr lang="ja-JP" altLang="en-US" sz="2000" b="1">
                <a:latin typeface="DengXian" panose="02010600030101010101" pitchFamily="2" charset="-122"/>
                <a:ea typeface="DengXian" panose="02010600030101010101" pitchFamily="2" charset="-122"/>
                <a:cs typeface="Arial" panose="020B0604020202020204" pitchFamily="34" charset="0"/>
              </a:rPr>
              <a:t>训练</a:t>
            </a:r>
            <a:r>
              <a:rPr lang="en-US" altLang="ja-JP" sz="2000" b="1" dirty="0">
                <a:latin typeface="DengXian" panose="02010600030101010101" pitchFamily="2" charset="-122"/>
                <a:ea typeface="DengXian" panose="02010600030101010101" pitchFamily="2" charset="-122"/>
                <a:cs typeface="Arial" panose="020B0604020202020204" pitchFamily="34" charset="0"/>
              </a:rPr>
              <a:t>Seq</a:t>
            </a:r>
            <a:r>
              <a:rPr lang="en-US" altLang="zh-CN" sz="2000" b="1" dirty="0">
                <a:latin typeface="DengXian" panose="02010600030101010101" pitchFamily="2" charset="-122"/>
                <a:ea typeface="DengXian" panose="02010600030101010101" pitchFamily="2" charset="-122"/>
                <a:cs typeface="Arial" panose="020B0604020202020204" pitchFamily="34" charset="0"/>
              </a:rPr>
              <a:t>2Seq</a:t>
            </a:r>
            <a:r>
              <a:rPr lang="ja-JP" altLang="en-US" sz="2000" b="1">
                <a:latin typeface="DengXian" panose="02010600030101010101" pitchFamily="2" charset="-122"/>
                <a:ea typeface="DengXian" panose="02010600030101010101" pitchFamily="2" charset="-122"/>
                <a:cs typeface="Arial" panose="020B0604020202020204" pitchFamily="34" charset="0"/>
              </a:rPr>
              <a:t>模型</a:t>
            </a:r>
            <a:endParaRPr lang="zh-CN" altLang="en-US" sz="2000" b="1" dirty="0">
              <a:latin typeface="DengXian" panose="02010600030101010101" pitchFamily="2" charset="-122"/>
              <a:ea typeface="DengXian" panose="02010600030101010101" pitchFamily="2" charset="-122"/>
              <a:cs typeface="Arial" panose="020B0604020202020204" pitchFamily="34" charset="0"/>
            </a:endParaRPr>
          </a:p>
        </p:txBody>
      </p:sp>
      <p:sp>
        <p:nvSpPr>
          <p:cNvPr id="30" name="圆角矩形 5">
            <a:extLst>
              <a:ext uri="{FF2B5EF4-FFF2-40B4-BE49-F238E27FC236}">
                <a16:creationId xmlns:a16="http://schemas.microsoft.com/office/drawing/2014/main" id="{94879DF4-2A27-6E45-83F3-6F83C734E051}"/>
              </a:ext>
            </a:extLst>
          </p:cNvPr>
          <p:cNvSpPr/>
          <p:nvPr/>
        </p:nvSpPr>
        <p:spPr>
          <a:xfrm>
            <a:off x="4373161" y="6219995"/>
            <a:ext cx="2930726" cy="39162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tx1"/>
                </a:solidFill>
                <a:latin typeface="Arial" panose="020B0604020202020204" pitchFamily="34" charset="0"/>
                <a:cs typeface="Arial" panose="020B0604020202020204" pitchFamily="34" charset="0"/>
              </a:rPr>
              <a:t>Trained Seq2Seq Model</a:t>
            </a:r>
            <a:endParaRPr lang="zh-CN" altLang="en-US" dirty="0">
              <a:solidFill>
                <a:schemeClr val="tx1"/>
              </a:solidFill>
              <a:latin typeface="Arial" panose="020B0604020202020204" pitchFamily="34" charset="0"/>
              <a:cs typeface="Arial" panose="020B0604020202020204" pitchFamily="34" charset="0"/>
            </a:endParaRPr>
          </a:p>
        </p:txBody>
      </p:sp>
      <p:sp>
        <p:nvSpPr>
          <p:cNvPr id="31" name="圆角右箭头 14">
            <a:extLst>
              <a:ext uri="{FF2B5EF4-FFF2-40B4-BE49-F238E27FC236}">
                <a16:creationId xmlns:a16="http://schemas.microsoft.com/office/drawing/2014/main" id="{C021770E-907C-F846-94C7-BC4CB992E2DF}"/>
              </a:ext>
            </a:extLst>
          </p:cNvPr>
          <p:cNvSpPr/>
          <p:nvPr/>
        </p:nvSpPr>
        <p:spPr>
          <a:xfrm rot="5400000">
            <a:off x="7769056" y="2071104"/>
            <a:ext cx="792088" cy="768383"/>
          </a:xfrm>
          <a:prstGeom prst="bentArrow">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Arial" panose="020B0604020202020204" pitchFamily="34" charset="0"/>
            </a:endParaRPr>
          </a:p>
        </p:txBody>
      </p:sp>
      <p:sp>
        <p:nvSpPr>
          <p:cNvPr id="32" name="圆角右箭头 27">
            <a:extLst>
              <a:ext uri="{FF2B5EF4-FFF2-40B4-BE49-F238E27FC236}">
                <a16:creationId xmlns:a16="http://schemas.microsoft.com/office/drawing/2014/main" id="{A3A63807-E213-DC45-9A9F-61B0E18CEB70}"/>
              </a:ext>
            </a:extLst>
          </p:cNvPr>
          <p:cNvSpPr/>
          <p:nvPr/>
        </p:nvSpPr>
        <p:spPr>
          <a:xfrm rot="5400000" flipV="1">
            <a:off x="3707593" y="3548341"/>
            <a:ext cx="792088" cy="768383"/>
          </a:xfrm>
          <a:prstGeom prst="bentArrow">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Arial" panose="020B0604020202020204" pitchFamily="34" charset="0"/>
            </a:endParaRPr>
          </a:p>
        </p:txBody>
      </p:sp>
      <p:sp>
        <p:nvSpPr>
          <p:cNvPr id="22" name="矩形 2">
            <a:extLst>
              <a:ext uri="{FF2B5EF4-FFF2-40B4-BE49-F238E27FC236}">
                <a16:creationId xmlns:a16="http://schemas.microsoft.com/office/drawing/2014/main" id="{29803DE5-12D3-5741-9A57-252114728150}"/>
              </a:ext>
            </a:extLst>
          </p:cNvPr>
          <p:cNvSpPr/>
          <p:nvPr/>
        </p:nvSpPr>
        <p:spPr>
          <a:xfrm>
            <a:off x="1426969" y="1631224"/>
            <a:ext cx="6445238" cy="1077218"/>
          </a:xfrm>
          <a:prstGeom prst="rect">
            <a:avLst/>
          </a:prstGeom>
          <a:solidFill>
            <a:schemeClr val="bg1"/>
          </a:solidFill>
          <a:ln>
            <a:solidFill>
              <a:schemeClr val="tx1"/>
            </a:solidFill>
          </a:ln>
        </p:spPr>
        <p:txBody>
          <a:bodyPr wrap="square">
            <a:spAutoFit/>
          </a:bodyPr>
          <a:lstStyle/>
          <a:p>
            <a:r>
              <a:rPr lang="zh-CN" altLang="en-US" sz="1600" dirty="0">
                <a:latin typeface="Arial" panose="020B0604020202020204" pitchFamily="34" charset="0"/>
                <a:cs typeface="Arial" panose="020B0604020202020204" pitchFamily="34" charset="0"/>
              </a:rPr>
              <a:t>find me the </a:t>
            </a:r>
            <a:r>
              <a:rPr lang="zh-CN" altLang="en-US" sz="1600" dirty="0">
                <a:solidFill>
                  <a:srgbClr val="00B050"/>
                </a:solidFill>
                <a:latin typeface="Arial" panose="020B0604020202020204" pitchFamily="34" charset="0"/>
                <a:cs typeface="Arial" panose="020B0604020202020204" pitchFamily="34" charset="0"/>
              </a:rPr>
              <a:t>&lt;distance&gt; </a:t>
            </a:r>
            <a:r>
              <a:rPr lang="zh-CN" altLang="en-US" sz="1600" dirty="0">
                <a:latin typeface="Arial" panose="020B0604020202020204" pitchFamily="34" charset="0"/>
                <a:cs typeface="Arial" panose="020B0604020202020204" pitchFamily="34" charset="0"/>
              </a:rPr>
              <a:t>route to </a:t>
            </a:r>
            <a:r>
              <a:rPr lang="zh-CN" altLang="en-US" sz="1600" dirty="0">
                <a:solidFill>
                  <a:srgbClr val="0070C0"/>
                </a:solidFill>
                <a:latin typeface="Arial" panose="020B0604020202020204" pitchFamily="34" charset="0"/>
                <a:cs typeface="Arial" panose="020B0604020202020204" pitchFamily="34" charset="0"/>
              </a:rPr>
              <a:t>&lt;poi type&gt; </a:t>
            </a:r>
            <a:endParaRPr lang="en-US" altLang="zh-CN" sz="1600" dirty="0">
              <a:solidFill>
                <a:srgbClr val="0070C0"/>
              </a:solidFill>
              <a:latin typeface="Arial" panose="020B0604020202020204" pitchFamily="34" charset="0"/>
              <a:cs typeface="Arial" panose="020B0604020202020204" pitchFamily="34" charset="0"/>
            </a:endParaRPr>
          </a:p>
          <a:p>
            <a:r>
              <a:rPr lang="zh-CN" altLang="en-US" sz="1600" dirty="0">
                <a:latin typeface="Arial" panose="020B0604020202020204" pitchFamily="34" charset="0"/>
                <a:cs typeface="Arial" panose="020B0604020202020204" pitchFamily="34" charset="0"/>
              </a:rPr>
              <a:t>(5.0) is there a </a:t>
            </a:r>
            <a:r>
              <a:rPr lang="zh-CN" altLang="en-US" sz="1600" dirty="0">
                <a:solidFill>
                  <a:srgbClr val="00B050"/>
                </a:solidFill>
                <a:latin typeface="Arial" panose="020B0604020202020204" pitchFamily="34" charset="0"/>
                <a:cs typeface="Arial" panose="020B0604020202020204" pitchFamily="34" charset="0"/>
              </a:rPr>
              <a:t>&lt;distance&gt; </a:t>
            </a:r>
            <a:r>
              <a:rPr lang="zh-CN" altLang="en-US" sz="1600" dirty="0">
                <a:solidFill>
                  <a:srgbClr val="0070C0"/>
                </a:solidFill>
                <a:latin typeface="Arial" panose="020B0604020202020204" pitchFamily="34" charset="0"/>
                <a:cs typeface="Arial" panose="020B0604020202020204" pitchFamily="34" charset="0"/>
              </a:rPr>
              <a:t>&lt;poi type&gt;</a:t>
            </a:r>
          </a:p>
          <a:p>
            <a:r>
              <a:rPr lang="zh-CN" altLang="en-US" sz="1600" dirty="0">
                <a:latin typeface="Arial" panose="020B0604020202020204" pitchFamily="34" charset="0"/>
                <a:cs typeface="Arial" panose="020B0604020202020204" pitchFamily="34" charset="0"/>
              </a:rPr>
              <a:t>(1.0) give me the </a:t>
            </a:r>
            <a:r>
              <a:rPr lang="zh-CN" altLang="en-US" sz="1600" dirty="0">
                <a:solidFill>
                  <a:srgbClr val="00B050"/>
                </a:solidFill>
                <a:latin typeface="Arial" panose="020B0604020202020204" pitchFamily="34" charset="0"/>
                <a:cs typeface="Arial" panose="020B0604020202020204" pitchFamily="34" charset="0"/>
              </a:rPr>
              <a:t>&lt;distance&gt; </a:t>
            </a:r>
            <a:r>
              <a:rPr lang="zh-CN" altLang="en-US" sz="1600" dirty="0">
                <a:latin typeface="Arial" panose="020B0604020202020204" pitchFamily="34" charset="0"/>
                <a:cs typeface="Arial" panose="020B0604020202020204" pitchFamily="34" charset="0"/>
              </a:rPr>
              <a:t>route to </a:t>
            </a:r>
            <a:r>
              <a:rPr lang="zh-CN" altLang="en-US" sz="1600" dirty="0">
                <a:solidFill>
                  <a:srgbClr val="0070C0"/>
                </a:solidFill>
                <a:latin typeface="Arial" panose="020B0604020202020204" pitchFamily="34" charset="0"/>
                <a:cs typeface="Arial" panose="020B0604020202020204" pitchFamily="34" charset="0"/>
              </a:rPr>
              <a:t>&lt;poi type&gt; </a:t>
            </a:r>
          </a:p>
          <a:p>
            <a:r>
              <a:rPr lang="zh-CN" altLang="en-US" sz="1600" dirty="0">
                <a:latin typeface="Arial" panose="020B0604020202020204" pitchFamily="34" charset="0"/>
                <a:cs typeface="Arial" panose="020B0604020202020204" pitchFamily="34" charset="0"/>
              </a:rPr>
              <a:t>(4.4) </a:t>
            </a:r>
            <a:r>
              <a:rPr lang="en-US" altLang="zh-CN" sz="1600" dirty="0">
                <a:latin typeface="Arial" panose="020B0604020202020204" pitchFamily="34" charset="0"/>
                <a:cs typeface="Arial" panose="020B0604020202020204" pitchFamily="34" charset="0"/>
              </a:rPr>
              <a:t>I’</a:t>
            </a:r>
            <a:r>
              <a:rPr lang="zh-CN" altLang="en-US" sz="1600" dirty="0">
                <a:latin typeface="Arial" panose="020B0604020202020204" pitchFamily="34" charset="0"/>
                <a:cs typeface="Arial" panose="020B0604020202020204" pitchFamily="34" charset="0"/>
              </a:rPr>
              <a:t>m desiring to eat at some </a:t>
            </a:r>
            <a:r>
              <a:rPr lang="zh-CN" altLang="en-US" sz="1600" dirty="0">
                <a:solidFill>
                  <a:srgbClr val="0070C0"/>
                </a:solidFill>
                <a:latin typeface="Arial" panose="020B0604020202020204" pitchFamily="34" charset="0"/>
                <a:cs typeface="Arial" panose="020B0604020202020204" pitchFamily="34" charset="0"/>
              </a:rPr>
              <a:t>&lt;poi type&gt; </a:t>
            </a:r>
            <a:r>
              <a:rPr lang="zh-CN" altLang="en-US" sz="1600" dirty="0">
                <a:latin typeface="Arial" panose="020B0604020202020204" pitchFamily="34" charset="0"/>
                <a:cs typeface="Arial" panose="020B0604020202020204" pitchFamily="34" charset="0"/>
              </a:rPr>
              <a:t>is there any in </a:t>
            </a:r>
            <a:r>
              <a:rPr lang="zh-CN" altLang="en-US" sz="1600" dirty="0">
                <a:solidFill>
                  <a:srgbClr val="00B050"/>
                </a:solidFill>
                <a:latin typeface="Arial" panose="020B0604020202020204" pitchFamily="34" charset="0"/>
                <a:cs typeface="Arial" panose="020B0604020202020204" pitchFamily="34" charset="0"/>
              </a:rPr>
              <a:t>&lt;distance</a:t>
            </a:r>
            <a:r>
              <a:rPr lang="en-US" altLang="zh-CN" sz="1600" dirty="0">
                <a:solidFill>
                  <a:srgbClr val="00B050"/>
                </a:solidFill>
                <a:latin typeface="Arial" panose="020B0604020202020204" pitchFamily="34" charset="0"/>
                <a:cs typeface="Arial" panose="020B0604020202020204" pitchFamily="34" charset="0"/>
              </a:rPr>
              <a:t>&gt;</a:t>
            </a:r>
            <a:endParaRPr lang="zh-CN" altLang="en-US" sz="16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7132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32664-7672-B04B-B1B0-D9BA86190DF9}"/>
              </a:ext>
            </a:extLst>
          </p:cNvPr>
          <p:cNvSpPr>
            <a:spLocks noGrp="1"/>
          </p:cNvSpPr>
          <p:nvPr>
            <p:ph type="title"/>
          </p:nvPr>
        </p:nvSpPr>
        <p:spPr/>
        <p:txBody>
          <a:bodyPr/>
          <a:lstStyle/>
          <a:p>
            <a:r>
              <a:rPr lang="ja-JP" altLang="en-US"/>
              <a:t>实验结果</a:t>
            </a:r>
            <a:endParaRPr lang="en-US" dirty="0"/>
          </a:p>
        </p:txBody>
      </p:sp>
      <p:sp>
        <p:nvSpPr>
          <p:cNvPr id="3" name="Content Placeholder 2">
            <a:extLst>
              <a:ext uri="{FF2B5EF4-FFF2-40B4-BE49-F238E27FC236}">
                <a16:creationId xmlns:a16="http://schemas.microsoft.com/office/drawing/2014/main" id="{617D41DA-3F1D-9F4A-9F96-00218652909A}"/>
              </a:ext>
            </a:extLst>
          </p:cNvPr>
          <p:cNvSpPr>
            <a:spLocks noGrp="1"/>
          </p:cNvSpPr>
          <p:nvPr>
            <p:ph idx="1"/>
          </p:nvPr>
        </p:nvSpPr>
        <p:spPr/>
        <p:txBody>
          <a:bodyPr/>
          <a:lstStyle/>
          <a:p>
            <a:r>
              <a:rPr lang="ja-JP" altLang="en-US"/>
              <a:t>数据设置</a:t>
            </a:r>
            <a:r>
              <a:rPr lang="zh-CN" altLang="en-US" dirty="0"/>
              <a:t>：</a:t>
            </a:r>
            <a:r>
              <a:rPr lang="ja-JP" altLang="en-US"/>
              <a:t>新领域</a:t>
            </a:r>
            <a:r>
              <a:rPr lang="zh-CN" altLang="en-US" dirty="0"/>
              <a:t>、</a:t>
            </a:r>
            <a:r>
              <a:rPr lang="ja-JP" altLang="en-US"/>
              <a:t>少量标注数据</a:t>
            </a:r>
            <a:endParaRPr lang="en-US" dirty="0"/>
          </a:p>
        </p:txBody>
      </p:sp>
      <p:graphicFrame>
        <p:nvGraphicFramePr>
          <p:cNvPr id="7" name="Chart 6">
            <a:extLst>
              <a:ext uri="{FF2B5EF4-FFF2-40B4-BE49-F238E27FC236}">
                <a16:creationId xmlns:a16="http://schemas.microsoft.com/office/drawing/2014/main" id="{A545CAA4-B5D4-7043-90BD-0A08B8310932}"/>
              </a:ext>
            </a:extLst>
          </p:cNvPr>
          <p:cNvGraphicFramePr/>
          <p:nvPr>
            <p:extLst>
              <p:ext uri="{D42A27DB-BD31-4B8C-83A1-F6EECF244321}">
                <p14:modId xmlns:p14="http://schemas.microsoft.com/office/powerpoint/2010/main" val="2573191670"/>
              </p:ext>
            </p:extLst>
          </p:nvPr>
        </p:nvGraphicFramePr>
        <p:xfrm>
          <a:off x="0" y="2808332"/>
          <a:ext cx="12191999" cy="36601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89267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E418C86-9750-2A4E-8B37-9C96252FE43A}"/>
              </a:ext>
            </a:extLst>
          </p:cNvPr>
          <p:cNvPicPr>
            <a:picLocks noChangeAspect="1"/>
          </p:cNvPicPr>
          <p:nvPr/>
        </p:nvPicPr>
        <p:blipFill>
          <a:blip r:embed="rId3"/>
          <a:stretch>
            <a:fillRect/>
          </a:stretch>
        </p:blipFill>
        <p:spPr>
          <a:xfrm>
            <a:off x="0" y="1719212"/>
            <a:ext cx="12192000" cy="5121376"/>
          </a:xfrm>
          <a:prstGeom prst="rect">
            <a:avLst/>
          </a:prstGeom>
        </p:spPr>
      </p:pic>
      <p:sp>
        <p:nvSpPr>
          <p:cNvPr id="2" name="Title 1">
            <a:extLst>
              <a:ext uri="{FF2B5EF4-FFF2-40B4-BE49-F238E27FC236}">
                <a16:creationId xmlns:a16="http://schemas.microsoft.com/office/drawing/2014/main" id="{934DDC76-8A2D-ED45-8CC4-C94C351D8639}"/>
              </a:ext>
            </a:extLst>
          </p:cNvPr>
          <p:cNvSpPr>
            <a:spLocks noGrp="1"/>
          </p:cNvSpPr>
          <p:nvPr>
            <p:ph type="title"/>
          </p:nvPr>
        </p:nvSpPr>
        <p:spPr/>
        <p:txBody>
          <a:bodyPr/>
          <a:lstStyle/>
          <a:p>
            <a:r>
              <a:rPr lang="ja-JP" altLang="en-US"/>
              <a:t>投稿前</a:t>
            </a:r>
            <a:r>
              <a:rPr lang="en-US" altLang="zh-CN" dirty="0"/>
              <a:t>15</a:t>
            </a:r>
            <a:r>
              <a:rPr lang="ja-JP" altLang="en-US"/>
              <a:t>天</a:t>
            </a:r>
            <a:endParaRPr lang="en-US" dirty="0"/>
          </a:p>
        </p:txBody>
      </p:sp>
      <p:sp>
        <p:nvSpPr>
          <p:cNvPr id="8" name="Rectangle 7">
            <a:extLst>
              <a:ext uri="{FF2B5EF4-FFF2-40B4-BE49-F238E27FC236}">
                <a16:creationId xmlns:a16="http://schemas.microsoft.com/office/drawing/2014/main" id="{BA7DC7C1-AABE-6242-B10D-FC2B6CE027D5}"/>
              </a:ext>
            </a:extLst>
          </p:cNvPr>
          <p:cNvSpPr/>
          <p:nvPr/>
        </p:nvSpPr>
        <p:spPr>
          <a:xfrm>
            <a:off x="101600" y="3670300"/>
            <a:ext cx="6248400" cy="355600"/>
          </a:xfrm>
          <a:prstGeom prst="rect">
            <a:avLst/>
          </a:prstGeom>
          <a:solidFill>
            <a:srgbClr val="C00000">
              <a:alpha val="5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880E4A-C90D-A342-9D28-962DE07FA9DC}"/>
              </a:ext>
            </a:extLst>
          </p:cNvPr>
          <p:cNvSpPr/>
          <p:nvPr/>
        </p:nvSpPr>
        <p:spPr>
          <a:xfrm>
            <a:off x="3327400" y="4058444"/>
            <a:ext cx="8724900" cy="355600"/>
          </a:xfrm>
          <a:prstGeom prst="rect">
            <a:avLst/>
          </a:prstGeom>
          <a:solidFill>
            <a:srgbClr val="FFC000">
              <a:alpha val="5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90DCDD6-1EB5-C24C-81EC-35E87E876D17}"/>
              </a:ext>
            </a:extLst>
          </p:cNvPr>
          <p:cNvSpPr/>
          <p:nvPr/>
        </p:nvSpPr>
        <p:spPr>
          <a:xfrm>
            <a:off x="101600" y="4446588"/>
            <a:ext cx="2641600" cy="355600"/>
          </a:xfrm>
          <a:prstGeom prst="rect">
            <a:avLst/>
          </a:prstGeom>
          <a:solidFill>
            <a:srgbClr val="FFC000">
              <a:alpha val="5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DF07607C-2D2B-C144-BB99-5C5F0B301848}"/>
              </a:ext>
            </a:extLst>
          </p:cNvPr>
          <p:cNvSpPr/>
          <p:nvPr/>
        </p:nvSpPr>
        <p:spPr>
          <a:xfrm rot="20700000">
            <a:off x="2993240" y="543921"/>
            <a:ext cx="1481118" cy="755703"/>
          </a:xfrm>
          <a:prstGeom prst="roundRect">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a:latin typeface="DengXian" panose="02010600030101010101" pitchFamily="2" charset="-122"/>
                <a:ea typeface="DengXian" panose="02010600030101010101" pitchFamily="2" charset="-122"/>
              </a:rPr>
              <a:t>翻转</a:t>
            </a:r>
            <a:endParaRPr lang="en-US" sz="4400" dirty="0">
              <a:latin typeface="DengXian" panose="02010600030101010101" pitchFamily="2" charset="-122"/>
              <a:ea typeface="DengXian" panose="02010600030101010101" pitchFamily="2" charset="-122"/>
            </a:endParaRPr>
          </a:p>
        </p:txBody>
      </p:sp>
      <p:sp>
        <p:nvSpPr>
          <p:cNvPr id="13" name="Rectangle 12">
            <a:extLst>
              <a:ext uri="{FF2B5EF4-FFF2-40B4-BE49-F238E27FC236}">
                <a16:creationId xmlns:a16="http://schemas.microsoft.com/office/drawing/2014/main" id="{DDE6AF6C-544E-F54A-977C-0F2A3016A0CA}"/>
              </a:ext>
            </a:extLst>
          </p:cNvPr>
          <p:cNvSpPr/>
          <p:nvPr/>
        </p:nvSpPr>
        <p:spPr>
          <a:xfrm>
            <a:off x="9550400" y="4459288"/>
            <a:ext cx="2501900" cy="355600"/>
          </a:xfrm>
          <a:prstGeom prst="rect">
            <a:avLst/>
          </a:prstGeom>
          <a:solidFill>
            <a:srgbClr val="FFFF00">
              <a:alpha val="5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983B0A8-659C-004F-8E3A-73BE580174E3}"/>
              </a:ext>
            </a:extLst>
          </p:cNvPr>
          <p:cNvSpPr/>
          <p:nvPr/>
        </p:nvSpPr>
        <p:spPr>
          <a:xfrm>
            <a:off x="101600" y="4854576"/>
            <a:ext cx="6007100" cy="355600"/>
          </a:xfrm>
          <a:prstGeom prst="rect">
            <a:avLst/>
          </a:prstGeom>
          <a:solidFill>
            <a:srgbClr val="FFFF00">
              <a:alpha val="5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1182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E418C86-9750-2A4E-8B37-9C96252FE43A}"/>
              </a:ext>
            </a:extLst>
          </p:cNvPr>
          <p:cNvPicPr>
            <a:picLocks noChangeAspect="1"/>
          </p:cNvPicPr>
          <p:nvPr/>
        </p:nvPicPr>
        <p:blipFill>
          <a:blip r:embed="rId3"/>
          <a:stretch>
            <a:fillRect/>
          </a:stretch>
        </p:blipFill>
        <p:spPr>
          <a:xfrm>
            <a:off x="0" y="1719212"/>
            <a:ext cx="12192000" cy="5121376"/>
          </a:xfrm>
          <a:prstGeom prst="rect">
            <a:avLst/>
          </a:prstGeom>
        </p:spPr>
      </p:pic>
      <p:sp>
        <p:nvSpPr>
          <p:cNvPr id="2" name="Title 1">
            <a:extLst>
              <a:ext uri="{FF2B5EF4-FFF2-40B4-BE49-F238E27FC236}">
                <a16:creationId xmlns:a16="http://schemas.microsoft.com/office/drawing/2014/main" id="{934DDC76-8A2D-ED45-8CC4-C94C351D8639}"/>
              </a:ext>
            </a:extLst>
          </p:cNvPr>
          <p:cNvSpPr>
            <a:spLocks noGrp="1"/>
          </p:cNvSpPr>
          <p:nvPr>
            <p:ph type="title"/>
          </p:nvPr>
        </p:nvSpPr>
        <p:spPr/>
        <p:txBody>
          <a:bodyPr/>
          <a:lstStyle/>
          <a:p>
            <a:r>
              <a:rPr lang="ja-JP" altLang="en-US"/>
              <a:t>投稿前</a:t>
            </a:r>
            <a:r>
              <a:rPr lang="en-US" altLang="zh-CN" dirty="0"/>
              <a:t>15</a:t>
            </a:r>
            <a:r>
              <a:rPr lang="ja-JP" altLang="en-US"/>
              <a:t>天</a:t>
            </a:r>
            <a:endParaRPr lang="en-US" dirty="0"/>
          </a:p>
        </p:txBody>
      </p:sp>
      <p:sp>
        <p:nvSpPr>
          <p:cNvPr id="8" name="Rectangle 7">
            <a:extLst>
              <a:ext uri="{FF2B5EF4-FFF2-40B4-BE49-F238E27FC236}">
                <a16:creationId xmlns:a16="http://schemas.microsoft.com/office/drawing/2014/main" id="{BA7DC7C1-AABE-6242-B10D-FC2B6CE027D5}"/>
              </a:ext>
            </a:extLst>
          </p:cNvPr>
          <p:cNvSpPr/>
          <p:nvPr/>
        </p:nvSpPr>
        <p:spPr>
          <a:xfrm>
            <a:off x="101600" y="3670300"/>
            <a:ext cx="6248400" cy="355600"/>
          </a:xfrm>
          <a:prstGeom prst="rect">
            <a:avLst/>
          </a:prstGeom>
          <a:solidFill>
            <a:srgbClr val="C00000">
              <a:alpha val="5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880E4A-C90D-A342-9D28-962DE07FA9DC}"/>
              </a:ext>
            </a:extLst>
          </p:cNvPr>
          <p:cNvSpPr/>
          <p:nvPr/>
        </p:nvSpPr>
        <p:spPr>
          <a:xfrm>
            <a:off x="3327400" y="4058444"/>
            <a:ext cx="8724900" cy="355600"/>
          </a:xfrm>
          <a:prstGeom prst="rect">
            <a:avLst/>
          </a:prstGeom>
          <a:solidFill>
            <a:srgbClr val="FFC000">
              <a:alpha val="5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90DCDD6-1EB5-C24C-81EC-35E87E876D17}"/>
              </a:ext>
            </a:extLst>
          </p:cNvPr>
          <p:cNvSpPr/>
          <p:nvPr/>
        </p:nvSpPr>
        <p:spPr>
          <a:xfrm>
            <a:off x="101600" y="4446588"/>
            <a:ext cx="2641600" cy="355600"/>
          </a:xfrm>
          <a:prstGeom prst="rect">
            <a:avLst/>
          </a:prstGeom>
          <a:solidFill>
            <a:srgbClr val="FFC000">
              <a:alpha val="5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DF07607C-2D2B-C144-BB99-5C5F0B301848}"/>
              </a:ext>
            </a:extLst>
          </p:cNvPr>
          <p:cNvSpPr/>
          <p:nvPr/>
        </p:nvSpPr>
        <p:spPr>
          <a:xfrm rot="20700000">
            <a:off x="2993240" y="543921"/>
            <a:ext cx="1481118" cy="755703"/>
          </a:xfrm>
          <a:prstGeom prst="roundRect">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a:latin typeface="DengXian" panose="02010600030101010101" pitchFamily="2" charset="-122"/>
                <a:ea typeface="DengXian" panose="02010600030101010101" pitchFamily="2" charset="-122"/>
              </a:rPr>
              <a:t>翻转</a:t>
            </a:r>
            <a:endParaRPr lang="en-US" sz="4400" dirty="0">
              <a:latin typeface="DengXian" panose="02010600030101010101" pitchFamily="2" charset="-122"/>
              <a:ea typeface="DengXian" panose="02010600030101010101" pitchFamily="2" charset="-122"/>
            </a:endParaRPr>
          </a:p>
        </p:txBody>
      </p:sp>
      <p:sp>
        <p:nvSpPr>
          <p:cNvPr id="13" name="Rectangle 12">
            <a:extLst>
              <a:ext uri="{FF2B5EF4-FFF2-40B4-BE49-F238E27FC236}">
                <a16:creationId xmlns:a16="http://schemas.microsoft.com/office/drawing/2014/main" id="{DDE6AF6C-544E-F54A-977C-0F2A3016A0CA}"/>
              </a:ext>
            </a:extLst>
          </p:cNvPr>
          <p:cNvSpPr/>
          <p:nvPr/>
        </p:nvSpPr>
        <p:spPr>
          <a:xfrm>
            <a:off x="9550400" y="4459288"/>
            <a:ext cx="2501900" cy="355600"/>
          </a:xfrm>
          <a:prstGeom prst="rect">
            <a:avLst/>
          </a:prstGeom>
          <a:solidFill>
            <a:srgbClr val="FFFF00">
              <a:alpha val="5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983B0A8-659C-004F-8E3A-73BE580174E3}"/>
              </a:ext>
            </a:extLst>
          </p:cNvPr>
          <p:cNvSpPr/>
          <p:nvPr/>
        </p:nvSpPr>
        <p:spPr>
          <a:xfrm>
            <a:off x="101600" y="4854576"/>
            <a:ext cx="6007100" cy="355600"/>
          </a:xfrm>
          <a:prstGeom prst="rect">
            <a:avLst/>
          </a:prstGeom>
          <a:solidFill>
            <a:srgbClr val="FFFF00">
              <a:alpha val="5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3C75B58-F520-BA4D-8239-F1AA36E0ACD0}"/>
              </a:ext>
            </a:extLst>
          </p:cNvPr>
          <p:cNvSpPr txBox="1"/>
          <p:nvPr/>
        </p:nvSpPr>
        <p:spPr>
          <a:xfrm>
            <a:off x="0" y="5740400"/>
            <a:ext cx="12192000" cy="769441"/>
          </a:xfrm>
          <a:prstGeom prst="rect">
            <a:avLst/>
          </a:prstGeom>
          <a:solidFill>
            <a:srgbClr val="C00000">
              <a:alpha val="80000"/>
            </a:srgbClr>
          </a:solidFill>
          <a:ln>
            <a:noFill/>
          </a:ln>
        </p:spPr>
        <p:txBody>
          <a:bodyPr wrap="square" rtlCol="0">
            <a:spAutoFit/>
          </a:bodyPr>
          <a:lstStyle/>
          <a:p>
            <a:pPr algn="ctr"/>
            <a:r>
              <a:rPr lang="ja-JP" altLang="en-US" sz="4400">
                <a:solidFill>
                  <a:schemeClr val="bg1"/>
                </a:solidFill>
                <a:latin typeface="DengXian" panose="02010600030101010101" pitchFamily="2" charset="-122"/>
                <a:ea typeface="DengXian" panose="02010600030101010101" pitchFamily="2" charset="-122"/>
              </a:rPr>
              <a:t>读后感</a:t>
            </a:r>
            <a:r>
              <a:rPr lang="zh-CN" altLang="en-US" sz="4400" dirty="0">
                <a:solidFill>
                  <a:schemeClr val="bg1"/>
                </a:solidFill>
                <a:latin typeface="DengXian" panose="02010600030101010101" pitchFamily="2" charset="-122"/>
                <a:ea typeface="DengXian" panose="02010600030101010101" pitchFamily="2" charset="-122"/>
              </a:rPr>
              <a:t>：</a:t>
            </a:r>
            <a:r>
              <a:rPr lang="ja-JP" altLang="en-US" sz="4400">
                <a:solidFill>
                  <a:schemeClr val="bg1"/>
                </a:solidFill>
                <a:latin typeface="DengXian" panose="02010600030101010101" pitchFamily="2" charset="-122"/>
                <a:ea typeface="DengXian" panose="02010600030101010101" pitchFamily="2" charset="-122"/>
              </a:rPr>
              <a:t>怪</a:t>
            </a:r>
            <a:endParaRPr lang="en-US" sz="4400" b="1" dirty="0">
              <a:solidFill>
                <a:schemeClr val="bg1"/>
              </a:solidFill>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979339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C470C-D104-B34A-91C5-3B57F77D0A1C}"/>
              </a:ext>
            </a:extLst>
          </p:cNvPr>
          <p:cNvSpPr>
            <a:spLocks noGrp="1"/>
          </p:cNvSpPr>
          <p:nvPr>
            <p:ph type="title"/>
          </p:nvPr>
        </p:nvSpPr>
        <p:spPr/>
        <p:txBody>
          <a:bodyPr/>
          <a:lstStyle/>
          <a:p>
            <a:r>
              <a:rPr lang="ja-JP" altLang="en-US"/>
              <a:t>容易理解的方式</a:t>
            </a:r>
            <a:r>
              <a:rPr lang="zh-CN" altLang="en-US" dirty="0"/>
              <a:t>：</a:t>
            </a:r>
            <a:r>
              <a:rPr lang="ja-JP" altLang="en-US"/>
              <a:t>利用学术共识</a:t>
            </a:r>
            <a:br>
              <a:rPr lang="en-US" altLang="zh-CN" dirty="0"/>
            </a:br>
            <a:r>
              <a:rPr lang="en-US" altLang="zh-CN" dirty="0"/>
              <a:t>naturally</a:t>
            </a:r>
            <a:r>
              <a:rPr lang="zh-CN" altLang="en-US" dirty="0"/>
              <a:t> </a:t>
            </a:r>
            <a:r>
              <a:rPr lang="en-US" altLang="zh-CN" dirty="0"/>
              <a:t>clustered</a:t>
            </a:r>
            <a:r>
              <a:rPr lang="zh-CN" altLang="en-US" dirty="0"/>
              <a:t> </a:t>
            </a:r>
            <a:r>
              <a:rPr lang="en-US" altLang="zh-CN" dirty="0"/>
              <a:t>by</a:t>
            </a:r>
            <a:r>
              <a:rPr lang="zh-CN" altLang="en-US" dirty="0"/>
              <a:t> </a:t>
            </a:r>
            <a:r>
              <a:rPr lang="en-US" altLang="zh-CN" dirty="0"/>
              <a:t>…,</a:t>
            </a:r>
            <a:r>
              <a:rPr lang="zh-CN" altLang="en-US" dirty="0"/>
              <a:t> </a:t>
            </a:r>
            <a:r>
              <a:rPr lang="en-US" altLang="zh-CN" dirty="0"/>
              <a:t>first</a:t>
            </a:r>
            <a:r>
              <a:rPr lang="zh-CN" altLang="en-US" dirty="0"/>
              <a:t> </a:t>
            </a:r>
            <a:r>
              <a:rPr lang="en-US" altLang="zh-CN" dirty="0"/>
              <a:t>clustering</a:t>
            </a:r>
            <a:r>
              <a:rPr lang="zh-CN" altLang="en-US" dirty="0"/>
              <a:t> </a:t>
            </a:r>
            <a:r>
              <a:rPr lang="en-US" altLang="zh-CN" dirty="0"/>
              <a:t>…</a:t>
            </a:r>
            <a:endParaRPr lang="en-US" dirty="0"/>
          </a:p>
        </p:txBody>
      </p:sp>
      <p:sp>
        <p:nvSpPr>
          <p:cNvPr id="3" name="Content Placeholder 2">
            <a:extLst>
              <a:ext uri="{FF2B5EF4-FFF2-40B4-BE49-F238E27FC236}">
                <a16:creationId xmlns:a16="http://schemas.microsoft.com/office/drawing/2014/main" id="{C404157B-4249-A045-A42C-0C0B55F6F779}"/>
              </a:ext>
            </a:extLst>
          </p:cNvPr>
          <p:cNvSpPr>
            <a:spLocks noGrp="1"/>
          </p:cNvSpPr>
          <p:nvPr>
            <p:ph idx="1"/>
          </p:nvPr>
        </p:nvSpPr>
        <p:spPr/>
        <p:txBody>
          <a:bodyPr>
            <a:normAutofit/>
          </a:bodyPr>
          <a:lstStyle/>
          <a:p>
            <a:pPr marL="0" indent="0" algn="r">
              <a:lnSpc>
                <a:spcPct val="100000"/>
              </a:lnSpc>
              <a:buNone/>
            </a:pPr>
            <a:r>
              <a:rPr lang="ja-JP" altLang="en-US" sz="2000"/>
              <a:t>这个</a:t>
            </a:r>
            <a:r>
              <a:rPr lang="en-US" altLang="ja-JP" sz="2000" dirty="0"/>
              <a:t>cluster</a:t>
            </a:r>
            <a:r>
              <a:rPr lang="ja-JP" altLang="en-US" sz="2000"/>
              <a:t>的过程是发生在</a:t>
            </a:r>
            <a:r>
              <a:rPr lang="ja-JP" altLang="en-US" sz="2400" b="1" u="sng"/>
              <a:t>训练还是测试阶段</a:t>
            </a:r>
            <a:r>
              <a:rPr lang="zh-CN" altLang="en-US" sz="2000" dirty="0"/>
              <a:t>？</a:t>
            </a:r>
            <a:endParaRPr lang="en-US" altLang="zh-CN" sz="2000" dirty="0"/>
          </a:p>
          <a:p>
            <a:pPr marL="0" indent="0">
              <a:lnSpc>
                <a:spcPct val="100000"/>
              </a:lnSpc>
              <a:buNone/>
            </a:pPr>
            <a:r>
              <a:rPr lang="ja-JP" altLang="en-US" sz="2000"/>
              <a:t>训练阶段</a:t>
            </a:r>
            <a:endParaRPr lang="en-US" altLang="ja-JP" sz="2000" dirty="0"/>
          </a:p>
          <a:p>
            <a:pPr marL="0" indent="0" algn="r">
              <a:lnSpc>
                <a:spcPct val="100000"/>
              </a:lnSpc>
              <a:buNone/>
            </a:pPr>
            <a:r>
              <a:rPr lang="ja-JP" altLang="en-US" sz="2000"/>
              <a:t>那</a:t>
            </a:r>
            <a:r>
              <a:rPr lang="zh-CN" altLang="en-US" sz="2000" dirty="0"/>
              <a:t>“</a:t>
            </a:r>
            <a:r>
              <a:rPr lang="en-US" altLang="zh-CN" sz="2000" dirty="0"/>
              <a:t>fed</a:t>
            </a:r>
            <a:r>
              <a:rPr lang="zh-CN" altLang="en-US" sz="2000" dirty="0"/>
              <a:t> </a:t>
            </a:r>
            <a:r>
              <a:rPr lang="en-US" altLang="zh-CN" sz="2000" dirty="0"/>
              <a:t>to</a:t>
            </a:r>
            <a:r>
              <a:rPr lang="zh-CN" altLang="en-US" sz="2000" dirty="0"/>
              <a:t> </a:t>
            </a:r>
            <a:r>
              <a:rPr lang="en-US" altLang="zh-CN" sz="2000" dirty="0"/>
              <a:t>dialogue</a:t>
            </a:r>
            <a:r>
              <a:rPr lang="zh-CN" altLang="en-US" sz="2000" dirty="0"/>
              <a:t> </a:t>
            </a:r>
            <a:r>
              <a:rPr lang="en-US" altLang="zh-CN" sz="2000" dirty="0"/>
              <a:t>system</a:t>
            </a:r>
            <a:r>
              <a:rPr lang="zh-CN" altLang="en-US" sz="2000" dirty="0"/>
              <a:t>”</a:t>
            </a:r>
            <a:r>
              <a:rPr lang="ja-JP" altLang="en-US" sz="2000"/>
              <a:t>是描述训练阶段还是测试阶段</a:t>
            </a:r>
            <a:r>
              <a:rPr lang="zh-CN" altLang="en-US" sz="2000" dirty="0"/>
              <a:t>？</a:t>
            </a:r>
            <a:endParaRPr lang="en-US" altLang="zh-CN" sz="2000" dirty="0"/>
          </a:p>
          <a:p>
            <a:pPr marL="0" indent="0">
              <a:lnSpc>
                <a:spcPct val="100000"/>
              </a:lnSpc>
              <a:buNone/>
            </a:pPr>
            <a:r>
              <a:rPr lang="ja-JP" altLang="en-US" sz="2000"/>
              <a:t>感觉像在写测试阶段</a:t>
            </a:r>
            <a:endParaRPr lang="en-US" altLang="ja-JP" sz="2000" dirty="0"/>
          </a:p>
          <a:p>
            <a:pPr marL="0" indent="0" algn="r">
              <a:lnSpc>
                <a:spcPct val="100000"/>
              </a:lnSpc>
              <a:buNone/>
            </a:pPr>
            <a:r>
              <a:rPr lang="ja-JP" altLang="en-US" sz="2000"/>
              <a:t>那</a:t>
            </a:r>
            <a:r>
              <a:rPr lang="zh-CN" altLang="en-US" sz="2000" dirty="0"/>
              <a:t>“</a:t>
            </a:r>
            <a:r>
              <a:rPr lang="en-US" altLang="zh-CN" sz="2000" dirty="0"/>
              <a:t>first</a:t>
            </a:r>
            <a:r>
              <a:rPr lang="zh-CN" altLang="en-US" sz="2000" dirty="0"/>
              <a:t> </a:t>
            </a:r>
            <a:r>
              <a:rPr lang="en-US" altLang="zh-CN" sz="2000" dirty="0"/>
              <a:t>clustering…</a:t>
            </a:r>
            <a:r>
              <a:rPr lang="zh-CN" altLang="en-US" sz="2000" dirty="0"/>
              <a:t>”</a:t>
            </a:r>
            <a:r>
              <a:rPr lang="ja-JP" altLang="en-US" sz="2000"/>
              <a:t>是训练还是测试</a:t>
            </a:r>
            <a:r>
              <a:rPr lang="zh-CN" altLang="en-US" sz="2000" dirty="0"/>
              <a:t>？</a:t>
            </a:r>
            <a:endParaRPr lang="en-US" altLang="zh-CN" sz="2000" dirty="0"/>
          </a:p>
          <a:p>
            <a:pPr marL="0" indent="0">
              <a:lnSpc>
                <a:spcPct val="100000"/>
              </a:lnSpc>
              <a:buNone/>
            </a:pPr>
            <a:r>
              <a:rPr lang="ja-JP" altLang="en-US" sz="2000"/>
              <a:t>训练</a:t>
            </a:r>
            <a:endParaRPr lang="en-US" altLang="ja-JP" sz="2000" dirty="0"/>
          </a:p>
          <a:p>
            <a:pPr marL="0" indent="0" algn="r">
              <a:lnSpc>
                <a:spcPct val="100000"/>
              </a:lnSpc>
              <a:buNone/>
            </a:pPr>
            <a:r>
              <a:rPr lang="ja-JP" altLang="en-US" sz="2000"/>
              <a:t>数据增广过程是训练还是测试</a:t>
            </a:r>
            <a:r>
              <a:rPr lang="zh-CN" altLang="en-US" sz="2000" dirty="0"/>
              <a:t>？</a:t>
            </a:r>
            <a:endParaRPr lang="en-US" altLang="zh-CN" sz="2000" dirty="0"/>
          </a:p>
          <a:p>
            <a:pPr marL="0" indent="0">
              <a:lnSpc>
                <a:spcPct val="100000"/>
              </a:lnSpc>
              <a:buNone/>
            </a:pPr>
            <a:r>
              <a:rPr lang="ja-JP" altLang="en-US" sz="2000"/>
              <a:t>应该是</a:t>
            </a:r>
            <a:r>
              <a:rPr lang="ja-JP" altLang="en-US" sz="2400" b="1" u="sng"/>
              <a:t>测试</a:t>
            </a:r>
            <a:r>
              <a:rPr lang="zh-CN" altLang="en-US" sz="2000" dirty="0"/>
              <a:t>，</a:t>
            </a:r>
            <a:r>
              <a:rPr lang="ja-JP" altLang="en-US" sz="2000"/>
              <a:t>用</a:t>
            </a:r>
            <a:r>
              <a:rPr lang="en-US" altLang="ja-JP" sz="2000" dirty="0"/>
              <a:t>seq</a:t>
            </a:r>
            <a:r>
              <a:rPr lang="en-US" altLang="zh-CN" sz="2000" dirty="0"/>
              <a:t>2seq</a:t>
            </a:r>
            <a:r>
              <a:rPr lang="ja-JP" altLang="en-US" sz="2000"/>
              <a:t>去随机采样数据</a:t>
            </a:r>
            <a:endParaRPr lang="en-US" altLang="ja-JP" sz="2000" dirty="0"/>
          </a:p>
          <a:p>
            <a:pPr marL="0" indent="0">
              <a:lnSpc>
                <a:spcPct val="100000"/>
              </a:lnSpc>
              <a:buNone/>
            </a:pPr>
            <a:r>
              <a:rPr lang="ja-JP" altLang="en-US" sz="2000"/>
              <a:t>我好像把训练测试混在一起了</a:t>
            </a:r>
            <a:r>
              <a:rPr lang="en-US" altLang="zh-CN" sz="2000" dirty="0"/>
              <a:t>…</a:t>
            </a:r>
            <a:endParaRPr lang="en-US" sz="2000" dirty="0"/>
          </a:p>
        </p:txBody>
      </p:sp>
      <p:sp>
        <p:nvSpPr>
          <p:cNvPr id="4" name="Rectangle 3">
            <a:extLst>
              <a:ext uri="{FF2B5EF4-FFF2-40B4-BE49-F238E27FC236}">
                <a16:creationId xmlns:a16="http://schemas.microsoft.com/office/drawing/2014/main" id="{72A9B684-2509-A448-A1AA-78AC35CBB408}"/>
              </a:ext>
            </a:extLst>
          </p:cNvPr>
          <p:cNvSpPr/>
          <p:nvPr/>
        </p:nvSpPr>
        <p:spPr>
          <a:xfrm>
            <a:off x="1276350" y="1027906"/>
            <a:ext cx="5657850" cy="572294"/>
          </a:xfrm>
          <a:prstGeom prst="rect">
            <a:avLst/>
          </a:prstGeom>
          <a:solidFill>
            <a:srgbClr val="FFC000">
              <a:alpha val="5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10E0077-8AD9-9C4E-8D8A-60CC1BA02BF1}"/>
              </a:ext>
            </a:extLst>
          </p:cNvPr>
          <p:cNvSpPr/>
          <p:nvPr/>
        </p:nvSpPr>
        <p:spPr>
          <a:xfrm>
            <a:off x="7042150" y="1027906"/>
            <a:ext cx="3892550" cy="572294"/>
          </a:xfrm>
          <a:prstGeom prst="rect">
            <a:avLst/>
          </a:prstGeom>
          <a:solidFill>
            <a:srgbClr val="FFFF00">
              <a:alpha val="5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98675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D1C1-8F66-FC41-877B-ED19A981C90D}"/>
              </a:ext>
            </a:extLst>
          </p:cNvPr>
          <p:cNvSpPr>
            <a:spLocks noGrp="1"/>
          </p:cNvSpPr>
          <p:nvPr>
            <p:ph type="title"/>
          </p:nvPr>
        </p:nvSpPr>
        <p:spPr/>
        <p:txBody>
          <a:bodyPr/>
          <a:lstStyle/>
          <a:p>
            <a:r>
              <a:rPr lang="ja-JP" altLang="en-US"/>
              <a:t>最终版</a:t>
            </a:r>
            <a:endParaRPr lang="en-US" dirty="0"/>
          </a:p>
        </p:txBody>
      </p:sp>
      <p:pic>
        <p:nvPicPr>
          <p:cNvPr id="6" name="Picture 5">
            <a:extLst>
              <a:ext uri="{FF2B5EF4-FFF2-40B4-BE49-F238E27FC236}">
                <a16:creationId xmlns:a16="http://schemas.microsoft.com/office/drawing/2014/main" id="{D85A6EA8-58DE-E540-9881-967F56DD632F}"/>
              </a:ext>
            </a:extLst>
          </p:cNvPr>
          <p:cNvPicPr>
            <a:picLocks noChangeAspect="1"/>
          </p:cNvPicPr>
          <p:nvPr/>
        </p:nvPicPr>
        <p:blipFill>
          <a:blip r:embed="rId3"/>
          <a:stretch>
            <a:fillRect/>
          </a:stretch>
        </p:blipFill>
        <p:spPr>
          <a:xfrm>
            <a:off x="0" y="1845190"/>
            <a:ext cx="12192000" cy="4996420"/>
          </a:xfrm>
          <a:prstGeom prst="rect">
            <a:avLst/>
          </a:prstGeom>
        </p:spPr>
      </p:pic>
    </p:spTree>
    <p:extLst>
      <p:ext uri="{BB962C8B-B14F-4D97-AF65-F5344CB8AC3E}">
        <p14:creationId xmlns:p14="http://schemas.microsoft.com/office/powerpoint/2010/main" val="2129566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8638-8981-0F44-AD41-A9152255BAC7}"/>
              </a:ext>
            </a:extLst>
          </p:cNvPr>
          <p:cNvSpPr>
            <a:spLocks noGrp="1"/>
          </p:cNvSpPr>
          <p:nvPr>
            <p:ph type="title"/>
          </p:nvPr>
        </p:nvSpPr>
        <p:spPr/>
        <p:txBody>
          <a:bodyPr/>
          <a:lstStyle/>
          <a:p>
            <a:r>
              <a:rPr lang="ja-JP" altLang="en-US"/>
              <a:t>任务型对话系统中的数据增广</a:t>
            </a:r>
            <a:br>
              <a:rPr lang="en-US" altLang="ja-JP" dirty="0"/>
            </a:br>
            <a:r>
              <a:rPr lang="ja-JP" altLang="en-US"/>
              <a:t>总结</a:t>
            </a:r>
            <a:r>
              <a:rPr lang="zh-CN" altLang="en-US" dirty="0"/>
              <a:t> </a:t>
            </a:r>
            <a:r>
              <a:rPr lang="en-US" altLang="zh-CN" dirty="0"/>
              <a:t>/</a:t>
            </a:r>
            <a:r>
              <a:rPr lang="zh-CN" altLang="en-US" dirty="0"/>
              <a:t> </a:t>
            </a:r>
            <a:r>
              <a:rPr lang="ja-JP" altLang="en-US"/>
              <a:t>发表</a:t>
            </a:r>
            <a:endParaRPr lang="en-US" dirty="0"/>
          </a:p>
        </p:txBody>
      </p:sp>
      <p:sp>
        <p:nvSpPr>
          <p:cNvPr id="5" name="Content Placeholder 2">
            <a:extLst>
              <a:ext uri="{FF2B5EF4-FFF2-40B4-BE49-F238E27FC236}">
                <a16:creationId xmlns:a16="http://schemas.microsoft.com/office/drawing/2014/main" id="{721A3D0D-65AB-784F-986C-B18DC08885C4}"/>
              </a:ext>
            </a:extLst>
          </p:cNvPr>
          <p:cNvSpPr txBox="1">
            <a:spLocks/>
          </p:cNvSpPr>
          <p:nvPr/>
        </p:nvSpPr>
        <p:spPr>
          <a:xfrm>
            <a:off x="4163595" y="1825625"/>
            <a:ext cx="3847671" cy="4351338"/>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DengXian Light" panose="02010600030101010101" pitchFamily="2" charset="-122"/>
                <a:ea typeface="DengXian Light"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DengXian Light" panose="02010600030101010101" pitchFamily="2" charset="-122"/>
                <a:ea typeface="DengXian Light"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DengXian Light" panose="02010600030101010101" pitchFamily="2" charset="-122"/>
                <a:ea typeface="DengXian Light"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engXian Light" panose="02010600030101010101" pitchFamily="2" charset="-122"/>
                <a:ea typeface="DengXian Light"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engXian Light" panose="02010600030101010101" pitchFamily="2" charset="-122"/>
                <a:ea typeface="DengXian Light"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a:p>
            <a:endParaRPr lang="en-US" dirty="0"/>
          </a:p>
          <a:p>
            <a:endParaRPr lang="en-US" dirty="0"/>
          </a:p>
          <a:p>
            <a:endParaRPr lang="en-US" dirty="0"/>
          </a:p>
          <a:p>
            <a:endParaRPr lang="en-US" dirty="0"/>
          </a:p>
          <a:p>
            <a:pPr marL="0" indent="0" algn="ctr">
              <a:buNone/>
            </a:pPr>
            <a:r>
              <a:rPr lang="ja-JP" altLang="en-US"/>
              <a:t>结果</a:t>
            </a:r>
            <a:endParaRPr lang="en-US" dirty="0"/>
          </a:p>
        </p:txBody>
      </p:sp>
      <p:grpSp>
        <p:nvGrpSpPr>
          <p:cNvPr id="49" name="Group 48">
            <a:extLst>
              <a:ext uri="{FF2B5EF4-FFF2-40B4-BE49-F238E27FC236}">
                <a16:creationId xmlns:a16="http://schemas.microsoft.com/office/drawing/2014/main" id="{10ABDD57-8986-0645-BC09-08616F44E5EE}"/>
              </a:ext>
            </a:extLst>
          </p:cNvPr>
          <p:cNvGrpSpPr/>
          <p:nvPr/>
        </p:nvGrpSpPr>
        <p:grpSpPr>
          <a:xfrm>
            <a:off x="75559" y="1825625"/>
            <a:ext cx="3847671" cy="4351338"/>
            <a:chOff x="3890241" y="1825625"/>
            <a:chExt cx="3847671" cy="4351338"/>
          </a:xfrm>
        </p:grpSpPr>
        <p:sp>
          <p:nvSpPr>
            <p:cNvPr id="50" name="Content Placeholder 2">
              <a:extLst>
                <a:ext uri="{FF2B5EF4-FFF2-40B4-BE49-F238E27FC236}">
                  <a16:creationId xmlns:a16="http://schemas.microsoft.com/office/drawing/2014/main" id="{DDD86745-10AE-0D4D-A6EE-A6739863C18C}"/>
                </a:ext>
              </a:extLst>
            </p:cNvPr>
            <p:cNvSpPr txBox="1">
              <a:spLocks/>
            </p:cNvSpPr>
            <p:nvPr/>
          </p:nvSpPr>
          <p:spPr>
            <a:xfrm>
              <a:off x="3890241" y="1825625"/>
              <a:ext cx="3847671" cy="4351338"/>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DengXian Light" panose="02010600030101010101" pitchFamily="2" charset="-122"/>
                  <a:ea typeface="DengXian Light"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DengXian Light" panose="02010600030101010101" pitchFamily="2" charset="-122"/>
                  <a:ea typeface="DengXian Light"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DengXian Light" panose="02010600030101010101" pitchFamily="2" charset="-122"/>
                  <a:ea typeface="DengXian Light"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engXian Light" panose="02010600030101010101" pitchFamily="2" charset="-122"/>
                  <a:ea typeface="DengXian Light"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engXian Light" panose="02010600030101010101" pitchFamily="2" charset="-122"/>
                  <a:ea typeface="DengXian Light"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0" indent="0" algn="ctr">
                <a:buNone/>
              </a:pPr>
              <a:r>
                <a:rPr lang="ja-JP" altLang="en-US">
                  <a:latin typeface="Arial" panose="020B0604020202020204" pitchFamily="34" charset="0"/>
                  <a:cs typeface="Arial" panose="020B0604020202020204" pitchFamily="34" charset="0"/>
                </a:rPr>
                <a:t>方法</a:t>
              </a:r>
              <a:endParaRPr lang="en-US"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98824090-B4B7-D04F-AE92-E01C66B207CD}"/>
                </a:ext>
              </a:extLst>
            </p:cNvPr>
            <p:cNvSpPr txBox="1"/>
            <p:nvPr/>
          </p:nvSpPr>
          <p:spPr>
            <a:xfrm>
              <a:off x="5267414" y="2241274"/>
              <a:ext cx="1217319" cy="646331"/>
            </a:xfrm>
            <a:prstGeom prst="rect">
              <a:avLst/>
            </a:prstGeom>
            <a:noFill/>
            <a:ln>
              <a:solidFill>
                <a:schemeClr val="tx1"/>
              </a:solidFill>
            </a:ln>
          </p:spPr>
          <p:txBody>
            <a:bodyPr wrap="square" rtlCol="0">
              <a:spAutoFit/>
            </a:bodyPr>
            <a:lstStyle/>
            <a:p>
              <a:pPr algn="ctr"/>
              <a:r>
                <a:rPr lang="en-US" altLang="zh-CN" dirty="0">
                  <a:latin typeface="Arial" panose="020B0604020202020204" pitchFamily="34" charset="0"/>
                  <a:cs typeface="Arial" panose="020B0604020202020204" pitchFamily="34" charset="0"/>
                </a:rPr>
                <a:t>Original</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Utterance</a:t>
              </a:r>
              <a:endParaRPr lang="en-US" dirty="0">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EC90EB2E-EB65-E048-BD1E-361C330A2AAD}"/>
                </a:ext>
              </a:extLst>
            </p:cNvPr>
            <p:cNvSpPr txBox="1"/>
            <p:nvPr/>
          </p:nvSpPr>
          <p:spPr>
            <a:xfrm>
              <a:off x="5301972" y="3396050"/>
              <a:ext cx="1133644" cy="369332"/>
            </a:xfrm>
            <a:prstGeom prst="rect">
              <a:avLst/>
            </a:prstGeom>
            <a:noFill/>
            <a:ln>
              <a:solidFill>
                <a:schemeClr val="tx1"/>
              </a:solidFill>
            </a:ln>
          </p:spPr>
          <p:txBody>
            <a:bodyPr wrap="none" rtlCol="0">
              <a:spAutoFit/>
            </a:bodyPr>
            <a:lstStyle/>
            <a:p>
              <a:r>
                <a:rPr lang="en-US" altLang="zh-CN" dirty="0">
                  <a:latin typeface="Arial" panose="020B0604020202020204" pitchFamily="34" charset="0"/>
                  <a:cs typeface="Arial" panose="020B0604020202020204" pitchFamily="34" charset="0"/>
                </a:rPr>
                <a:t>Seq2Seq</a:t>
              </a:r>
              <a:endParaRPr lang="en-US"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BE18EAB8-A3F2-5140-9354-E54ADCF97BA5}"/>
                </a:ext>
              </a:extLst>
            </p:cNvPr>
            <p:cNvSpPr txBox="1"/>
            <p:nvPr/>
          </p:nvSpPr>
          <p:spPr>
            <a:xfrm>
              <a:off x="4080674" y="4273826"/>
              <a:ext cx="1042283" cy="369332"/>
            </a:xfrm>
            <a:prstGeom prst="rect">
              <a:avLst/>
            </a:prstGeom>
            <a:noFill/>
            <a:ln>
              <a:solidFill>
                <a:schemeClr val="tx1"/>
              </a:solidFill>
            </a:ln>
          </p:spPr>
          <p:txBody>
            <a:bodyPr wrap="square" rtlCol="0">
              <a:spAutoFit/>
            </a:bodyPr>
            <a:lstStyle/>
            <a:p>
              <a:r>
                <a:rPr lang="en-US" altLang="zh-CN" dirty="0">
                  <a:latin typeface="Arial" panose="020B0604020202020204" pitchFamily="34" charset="0"/>
                  <a:cs typeface="Arial" panose="020B0604020202020204" pitchFamily="34" charset="0"/>
                </a:rPr>
                <a:t>New</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U1</a:t>
              </a:r>
              <a:endParaRPr lang="en-US"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435A824B-9F41-5944-95EF-005C366649DA}"/>
                </a:ext>
              </a:extLst>
            </p:cNvPr>
            <p:cNvSpPr txBox="1"/>
            <p:nvPr/>
          </p:nvSpPr>
          <p:spPr>
            <a:xfrm>
              <a:off x="5362387" y="4273826"/>
              <a:ext cx="1005403" cy="369332"/>
            </a:xfrm>
            <a:prstGeom prst="rect">
              <a:avLst/>
            </a:prstGeom>
            <a:noFill/>
            <a:ln>
              <a:solidFill>
                <a:schemeClr val="tx1"/>
              </a:solidFill>
            </a:ln>
          </p:spPr>
          <p:txBody>
            <a:bodyPr wrap="none" rtlCol="0">
              <a:spAutoFit/>
            </a:bodyPr>
            <a:lstStyle/>
            <a:p>
              <a:r>
                <a:rPr lang="en-US" altLang="zh-CN" dirty="0">
                  <a:latin typeface="Arial" panose="020B0604020202020204" pitchFamily="34" charset="0"/>
                  <a:cs typeface="Arial" panose="020B0604020202020204" pitchFamily="34" charset="0"/>
                </a:rPr>
                <a:t>New</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U2</a:t>
              </a:r>
              <a:endParaRPr lang="en-US"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A6B0CBD6-236D-5F45-A79F-468177184BE7}"/>
                </a:ext>
              </a:extLst>
            </p:cNvPr>
            <p:cNvSpPr txBox="1"/>
            <p:nvPr/>
          </p:nvSpPr>
          <p:spPr>
            <a:xfrm>
              <a:off x="6579706" y="4273826"/>
              <a:ext cx="1005403" cy="369332"/>
            </a:xfrm>
            <a:prstGeom prst="rect">
              <a:avLst/>
            </a:prstGeom>
            <a:noFill/>
            <a:ln>
              <a:solidFill>
                <a:schemeClr val="tx1"/>
              </a:solidFill>
            </a:ln>
          </p:spPr>
          <p:txBody>
            <a:bodyPr wrap="none" rtlCol="0">
              <a:spAutoFit/>
            </a:bodyPr>
            <a:lstStyle/>
            <a:p>
              <a:r>
                <a:rPr lang="en-US" altLang="zh-CN" dirty="0">
                  <a:latin typeface="Arial" panose="020B0604020202020204" pitchFamily="34" charset="0"/>
                  <a:cs typeface="Arial" panose="020B0604020202020204" pitchFamily="34" charset="0"/>
                </a:rPr>
                <a:t>New</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U3</a:t>
              </a:r>
              <a:endParaRPr lang="en-US" dirty="0">
                <a:latin typeface="Arial" panose="020B0604020202020204" pitchFamily="34" charset="0"/>
                <a:cs typeface="Arial" panose="020B0604020202020204" pitchFamily="34" charset="0"/>
              </a:endParaRPr>
            </a:p>
          </p:txBody>
        </p:sp>
        <p:cxnSp>
          <p:nvCxnSpPr>
            <p:cNvPr id="56" name="Straight Arrow Connector 55">
              <a:extLst>
                <a:ext uri="{FF2B5EF4-FFF2-40B4-BE49-F238E27FC236}">
                  <a16:creationId xmlns:a16="http://schemas.microsoft.com/office/drawing/2014/main" id="{DD07AF71-3A38-4647-96B7-D4F2120B06D8}"/>
                </a:ext>
              </a:extLst>
            </p:cNvPr>
            <p:cNvCxnSpPr>
              <a:stCxn id="51" idx="2"/>
              <a:endCxn id="52" idx="0"/>
            </p:cNvCxnSpPr>
            <p:nvPr/>
          </p:nvCxnSpPr>
          <p:spPr>
            <a:xfrm flipH="1">
              <a:off x="5868794" y="2887605"/>
              <a:ext cx="7280" cy="508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F04EEBD-4ADF-2941-9503-E48097E54D66}"/>
                </a:ext>
              </a:extLst>
            </p:cNvPr>
            <p:cNvCxnSpPr>
              <a:stCxn id="52" idx="2"/>
              <a:endCxn id="53" idx="0"/>
            </p:cNvCxnSpPr>
            <p:nvPr/>
          </p:nvCxnSpPr>
          <p:spPr>
            <a:xfrm flipH="1">
              <a:off x="4601816" y="3765382"/>
              <a:ext cx="1266978" cy="508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7127C38-AA89-2F45-8E6F-D7C99DA7063B}"/>
                </a:ext>
              </a:extLst>
            </p:cNvPr>
            <p:cNvCxnSpPr>
              <a:stCxn id="52" idx="2"/>
              <a:endCxn id="54" idx="0"/>
            </p:cNvCxnSpPr>
            <p:nvPr/>
          </p:nvCxnSpPr>
          <p:spPr>
            <a:xfrm flipH="1">
              <a:off x="5865089" y="3765382"/>
              <a:ext cx="3705" cy="508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5E62858-1E17-F243-A692-1CFE14B080D6}"/>
                </a:ext>
              </a:extLst>
            </p:cNvPr>
            <p:cNvCxnSpPr>
              <a:stCxn id="52" idx="2"/>
              <a:endCxn id="55" idx="0"/>
            </p:cNvCxnSpPr>
            <p:nvPr/>
          </p:nvCxnSpPr>
          <p:spPr>
            <a:xfrm>
              <a:off x="5868794" y="3765382"/>
              <a:ext cx="1213614" cy="508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3CE28F9-9AE1-BC41-8861-21248674C8CF}"/>
                </a:ext>
              </a:extLst>
            </p:cNvPr>
            <p:cNvSpPr txBox="1"/>
            <p:nvPr/>
          </p:nvSpPr>
          <p:spPr>
            <a:xfrm>
              <a:off x="6534555" y="3250113"/>
              <a:ext cx="1135177" cy="646331"/>
            </a:xfrm>
            <a:prstGeom prst="rect">
              <a:avLst/>
            </a:prstGeom>
            <a:noFill/>
            <a:ln>
              <a:solidFill>
                <a:schemeClr val="tx1"/>
              </a:solidFill>
            </a:ln>
          </p:spPr>
          <p:txBody>
            <a:bodyPr wrap="square" rtlCol="0">
              <a:spAutoFit/>
            </a:bodyPr>
            <a:lstStyle/>
            <a:p>
              <a:pPr algn="ctr"/>
              <a:r>
                <a:rPr lang="en-US" altLang="zh-CN" dirty="0">
                  <a:latin typeface="Arial" panose="020B0604020202020204" pitchFamily="34" charset="0"/>
                  <a:cs typeface="Arial" panose="020B0604020202020204" pitchFamily="34" charset="0"/>
                </a:rPr>
                <a:t>Diversity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Rank</a:t>
              </a:r>
              <a:endParaRPr lang="en-US" dirty="0">
                <a:latin typeface="Arial" panose="020B0604020202020204" pitchFamily="34" charset="0"/>
                <a:cs typeface="Arial" panose="020B0604020202020204" pitchFamily="34" charset="0"/>
              </a:endParaRPr>
            </a:p>
          </p:txBody>
        </p:sp>
        <p:cxnSp>
          <p:nvCxnSpPr>
            <p:cNvPr id="61" name="Straight Arrow Connector 60">
              <a:extLst>
                <a:ext uri="{FF2B5EF4-FFF2-40B4-BE49-F238E27FC236}">
                  <a16:creationId xmlns:a16="http://schemas.microsoft.com/office/drawing/2014/main" id="{DE9B2035-50E3-4B47-91E0-CC2BCA4FAC86}"/>
                </a:ext>
              </a:extLst>
            </p:cNvPr>
            <p:cNvCxnSpPr>
              <a:cxnSpLocks/>
              <a:stCxn id="60" idx="1"/>
              <a:endCxn id="52" idx="3"/>
            </p:cNvCxnSpPr>
            <p:nvPr/>
          </p:nvCxnSpPr>
          <p:spPr>
            <a:xfrm flipH="1">
              <a:off x="6435616" y="3573279"/>
              <a:ext cx="98939" cy="7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3" name="Content Placeholder 2">
            <a:extLst>
              <a:ext uri="{FF2B5EF4-FFF2-40B4-BE49-F238E27FC236}">
                <a16:creationId xmlns:a16="http://schemas.microsoft.com/office/drawing/2014/main" id="{1BBB2733-FC34-184E-AE7D-8883EE8FEF35}"/>
              </a:ext>
            </a:extLst>
          </p:cNvPr>
          <p:cNvSpPr txBox="1">
            <a:spLocks/>
          </p:cNvSpPr>
          <p:nvPr/>
        </p:nvSpPr>
        <p:spPr>
          <a:xfrm>
            <a:off x="8251631" y="1825625"/>
            <a:ext cx="3847671" cy="4351338"/>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DengXian Light" panose="02010600030101010101" pitchFamily="2" charset="-122"/>
                <a:ea typeface="DengXian Light"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DengXian Light" panose="02010600030101010101" pitchFamily="2" charset="-122"/>
                <a:ea typeface="DengXian Light"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DengXian Light" panose="02010600030101010101" pitchFamily="2" charset="-122"/>
                <a:ea typeface="DengXian Light"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engXian Light" panose="02010600030101010101" pitchFamily="2" charset="-122"/>
                <a:ea typeface="DengXian Light"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engXian Light" panose="02010600030101010101" pitchFamily="2" charset="-122"/>
                <a:ea typeface="DengXian Light"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a:p>
            <a:endParaRPr lang="en-US" dirty="0"/>
          </a:p>
          <a:p>
            <a:endParaRPr lang="en-US" dirty="0"/>
          </a:p>
          <a:p>
            <a:endParaRPr lang="en-US" dirty="0"/>
          </a:p>
          <a:p>
            <a:endParaRPr lang="en-US" dirty="0"/>
          </a:p>
          <a:p>
            <a:pPr marL="0" indent="0" algn="ctr">
              <a:buNone/>
            </a:pPr>
            <a:r>
              <a:rPr lang="ja-JP" altLang="en-US"/>
              <a:t>发表</a:t>
            </a:r>
            <a:endParaRPr lang="en-US" dirty="0"/>
          </a:p>
        </p:txBody>
      </p:sp>
      <p:graphicFrame>
        <p:nvGraphicFramePr>
          <p:cNvPr id="75" name="Chart 74">
            <a:extLst>
              <a:ext uri="{FF2B5EF4-FFF2-40B4-BE49-F238E27FC236}">
                <a16:creationId xmlns:a16="http://schemas.microsoft.com/office/drawing/2014/main" id="{6705969D-3DA5-8746-BCCE-D7FFC8C46E63}"/>
              </a:ext>
            </a:extLst>
          </p:cNvPr>
          <p:cNvGraphicFramePr/>
          <p:nvPr>
            <p:extLst>
              <p:ext uri="{D42A27DB-BD31-4B8C-83A1-F6EECF244321}">
                <p14:modId xmlns:p14="http://schemas.microsoft.com/office/powerpoint/2010/main" val="2149613530"/>
              </p:ext>
            </p:extLst>
          </p:nvPr>
        </p:nvGraphicFramePr>
        <p:xfrm>
          <a:off x="4293796" y="2044700"/>
          <a:ext cx="3586985" cy="2705099"/>
        </p:xfrm>
        <a:graphic>
          <a:graphicData uri="http://schemas.openxmlformats.org/drawingml/2006/chart">
            <c:chart xmlns:c="http://schemas.openxmlformats.org/drawingml/2006/chart" xmlns:r="http://schemas.openxmlformats.org/officeDocument/2006/relationships" r:id="rId3"/>
          </a:graphicData>
        </a:graphic>
      </p:graphicFrame>
      <p:pic>
        <p:nvPicPr>
          <p:cNvPr id="77" name="Picture 76">
            <a:extLst>
              <a:ext uri="{FF2B5EF4-FFF2-40B4-BE49-F238E27FC236}">
                <a16:creationId xmlns:a16="http://schemas.microsoft.com/office/drawing/2014/main" id="{C68FD68B-3A23-5144-8BCD-25FF4F7D4626}"/>
              </a:ext>
            </a:extLst>
          </p:cNvPr>
          <p:cNvPicPr>
            <a:picLocks noChangeAspect="1"/>
          </p:cNvPicPr>
          <p:nvPr/>
        </p:nvPicPr>
        <p:blipFill rotWithShape="1">
          <a:blip r:embed="rId4"/>
          <a:srcRect t="31810" b="33968"/>
          <a:stretch/>
        </p:blipFill>
        <p:spPr>
          <a:xfrm>
            <a:off x="8422000" y="2213026"/>
            <a:ext cx="3506932" cy="2133599"/>
          </a:xfrm>
          <a:prstGeom prst="rect">
            <a:avLst/>
          </a:prstGeom>
        </p:spPr>
      </p:pic>
      <p:sp>
        <p:nvSpPr>
          <p:cNvPr id="78" name="TextBox 77">
            <a:extLst>
              <a:ext uri="{FF2B5EF4-FFF2-40B4-BE49-F238E27FC236}">
                <a16:creationId xmlns:a16="http://schemas.microsoft.com/office/drawing/2014/main" id="{172B6E6B-F945-214F-8B2F-276FFA4A4279}"/>
              </a:ext>
            </a:extLst>
          </p:cNvPr>
          <p:cNvSpPr txBox="1"/>
          <p:nvPr/>
        </p:nvSpPr>
        <p:spPr>
          <a:xfrm>
            <a:off x="8422000" y="4380467"/>
            <a:ext cx="3506932"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COLING</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score: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4/4/4</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686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E51FC8-9EF6-4C4C-9633-C1AE794E20AD}"/>
              </a:ext>
            </a:extLst>
          </p:cNvPr>
          <p:cNvPicPr>
            <a:picLocks noChangeAspect="1"/>
          </p:cNvPicPr>
          <p:nvPr/>
        </p:nvPicPr>
        <p:blipFill rotWithShape="1">
          <a:blip r:embed="rId3"/>
          <a:srcRect t="14787"/>
          <a:stretch/>
        </p:blipFill>
        <p:spPr>
          <a:xfrm>
            <a:off x="1523999" y="143234"/>
            <a:ext cx="9144000" cy="3273066"/>
          </a:xfrm>
          <a:prstGeom prst="rect">
            <a:avLst/>
          </a:prstGeom>
        </p:spPr>
      </p:pic>
      <p:sp>
        <p:nvSpPr>
          <p:cNvPr id="11" name="TextBox 10">
            <a:extLst>
              <a:ext uri="{FF2B5EF4-FFF2-40B4-BE49-F238E27FC236}">
                <a16:creationId xmlns:a16="http://schemas.microsoft.com/office/drawing/2014/main" id="{EDB99B72-D1F1-7E4F-B974-ED57C894FFF5}"/>
              </a:ext>
            </a:extLst>
          </p:cNvPr>
          <p:cNvSpPr txBox="1"/>
          <p:nvPr/>
        </p:nvSpPr>
        <p:spPr>
          <a:xfrm>
            <a:off x="10758668" y="1078998"/>
            <a:ext cx="621067" cy="1401538"/>
          </a:xfrm>
          <a:prstGeom prst="rect">
            <a:avLst/>
          </a:prstGeom>
          <a:noFill/>
        </p:spPr>
        <p:txBody>
          <a:bodyPr vert="wordArtVert" wrap="none" rtlCol="0">
            <a:spAutoFit/>
          </a:bodyPr>
          <a:lstStyle/>
          <a:p>
            <a:r>
              <a:rPr lang="ja-JP" altLang="en-US" sz="2800">
                <a:latin typeface="DengXian" panose="02010600030101010101" pitchFamily="2" charset="-122"/>
                <a:ea typeface="DengXian" panose="02010600030101010101" pitchFamily="2" charset="-122"/>
              </a:rPr>
              <a:t>第一版</a:t>
            </a:r>
            <a:endParaRPr lang="en-US" sz="2800" dirty="0">
              <a:latin typeface="DengXian" panose="02010600030101010101" pitchFamily="2" charset="-122"/>
              <a:ea typeface="DengXian" panose="02010600030101010101" pitchFamily="2" charset="-122"/>
            </a:endParaRPr>
          </a:p>
        </p:txBody>
      </p:sp>
      <p:pic>
        <p:nvPicPr>
          <p:cNvPr id="6" name="Picture 5">
            <a:extLst>
              <a:ext uri="{FF2B5EF4-FFF2-40B4-BE49-F238E27FC236}">
                <a16:creationId xmlns:a16="http://schemas.microsoft.com/office/drawing/2014/main" id="{FC8C3953-8E2A-134B-B2C2-9AD1C5C77D16}"/>
              </a:ext>
            </a:extLst>
          </p:cNvPr>
          <p:cNvPicPr>
            <a:picLocks noChangeAspect="1"/>
          </p:cNvPicPr>
          <p:nvPr/>
        </p:nvPicPr>
        <p:blipFill rotWithShape="1">
          <a:blip r:embed="rId4"/>
          <a:srcRect t="13143"/>
          <a:stretch/>
        </p:blipFill>
        <p:spPr>
          <a:xfrm>
            <a:off x="1523999" y="3552417"/>
            <a:ext cx="9144000" cy="3254783"/>
          </a:xfrm>
          <a:prstGeom prst="rect">
            <a:avLst/>
          </a:prstGeom>
        </p:spPr>
      </p:pic>
      <p:sp>
        <p:nvSpPr>
          <p:cNvPr id="12" name="TextBox 11">
            <a:extLst>
              <a:ext uri="{FF2B5EF4-FFF2-40B4-BE49-F238E27FC236}">
                <a16:creationId xmlns:a16="http://schemas.microsoft.com/office/drawing/2014/main" id="{A1AB116C-5442-984D-975B-23AAD5EF7415}"/>
              </a:ext>
            </a:extLst>
          </p:cNvPr>
          <p:cNvSpPr txBox="1"/>
          <p:nvPr/>
        </p:nvSpPr>
        <p:spPr>
          <a:xfrm>
            <a:off x="10758668" y="4479039"/>
            <a:ext cx="621067" cy="1401538"/>
          </a:xfrm>
          <a:prstGeom prst="rect">
            <a:avLst/>
          </a:prstGeom>
          <a:noFill/>
        </p:spPr>
        <p:txBody>
          <a:bodyPr vert="wordArtVert" wrap="none" rtlCol="0">
            <a:spAutoFit/>
          </a:bodyPr>
          <a:lstStyle/>
          <a:p>
            <a:r>
              <a:rPr lang="ja-JP" altLang="en-US" sz="2800">
                <a:latin typeface="DengXian" panose="02010600030101010101" pitchFamily="2" charset="-122"/>
                <a:ea typeface="DengXian" panose="02010600030101010101" pitchFamily="2" charset="-122"/>
              </a:rPr>
              <a:t>最终版</a:t>
            </a:r>
            <a:endParaRPr lang="en-US" sz="2800" dirty="0">
              <a:latin typeface="DengXian" panose="02010600030101010101" pitchFamily="2" charset="-122"/>
              <a:ea typeface="DengXian" panose="02010600030101010101" pitchFamily="2" charset="-122"/>
            </a:endParaRPr>
          </a:p>
        </p:txBody>
      </p:sp>
      <p:sp>
        <p:nvSpPr>
          <p:cNvPr id="15" name="Rectangle 14">
            <a:extLst>
              <a:ext uri="{FF2B5EF4-FFF2-40B4-BE49-F238E27FC236}">
                <a16:creationId xmlns:a16="http://schemas.microsoft.com/office/drawing/2014/main" id="{FE591E36-5DB8-9F46-A773-2CDA6800D82C}"/>
              </a:ext>
            </a:extLst>
          </p:cNvPr>
          <p:cNvSpPr/>
          <p:nvPr/>
        </p:nvSpPr>
        <p:spPr>
          <a:xfrm>
            <a:off x="1563869" y="1018962"/>
            <a:ext cx="4671831" cy="274320"/>
          </a:xfrm>
          <a:prstGeom prst="rect">
            <a:avLst/>
          </a:prstGeom>
          <a:solidFill>
            <a:srgbClr val="C00000">
              <a:alpha val="5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451DD12-6EBE-3247-825A-45F2ED1A8517}"/>
              </a:ext>
            </a:extLst>
          </p:cNvPr>
          <p:cNvSpPr/>
          <p:nvPr/>
        </p:nvSpPr>
        <p:spPr>
          <a:xfrm>
            <a:off x="4013201" y="1332727"/>
            <a:ext cx="6553200" cy="267473"/>
          </a:xfrm>
          <a:prstGeom prst="rect">
            <a:avLst/>
          </a:prstGeom>
          <a:solidFill>
            <a:srgbClr val="C00000">
              <a:alpha val="34902"/>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CADFFFD-0C7A-A04D-9D6B-0FA1C699EB34}"/>
              </a:ext>
            </a:extLst>
          </p:cNvPr>
          <p:cNvSpPr/>
          <p:nvPr/>
        </p:nvSpPr>
        <p:spPr>
          <a:xfrm>
            <a:off x="1563869" y="1622016"/>
            <a:ext cx="2068331" cy="274320"/>
          </a:xfrm>
          <a:prstGeom prst="rect">
            <a:avLst/>
          </a:prstGeom>
          <a:solidFill>
            <a:srgbClr val="C00000">
              <a:alpha val="34902"/>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188EBE2-7F67-7D46-8A27-A86AD987E72B}"/>
              </a:ext>
            </a:extLst>
          </p:cNvPr>
          <p:cNvSpPr/>
          <p:nvPr/>
        </p:nvSpPr>
        <p:spPr>
          <a:xfrm>
            <a:off x="8369300" y="1622016"/>
            <a:ext cx="2197101" cy="274320"/>
          </a:xfrm>
          <a:prstGeom prst="rect">
            <a:avLst/>
          </a:prstGeom>
          <a:solidFill>
            <a:srgbClr val="C00000">
              <a:alpha val="14902"/>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D52A35F-D75D-9941-880E-FDEFC19ACD90}"/>
              </a:ext>
            </a:extLst>
          </p:cNvPr>
          <p:cNvSpPr/>
          <p:nvPr/>
        </p:nvSpPr>
        <p:spPr>
          <a:xfrm>
            <a:off x="1563869" y="1912650"/>
            <a:ext cx="4506731" cy="256360"/>
          </a:xfrm>
          <a:prstGeom prst="rect">
            <a:avLst/>
          </a:prstGeom>
          <a:solidFill>
            <a:srgbClr val="C00000">
              <a:alpha val="14902"/>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FDBBCB29-947B-294D-A059-263CDE347DC9}"/>
              </a:ext>
            </a:extLst>
          </p:cNvPr>
          <p:cNvSpPr>
            <a:spLocks noGrp="1"/>
          </p:cNvSpPr>
          <p:nvPr>
            <p:ph type="title"/>
          </p:nvPr>
        </p:nvSpPr>
        <p:spPr>
          <a:xfrm>
            <a:off x="150630" y="942261"/>
            <a:ext cx="1257300" cy="5049678"/>
          </a:xfrm>
        </p:spPr>
        <p:txBody>
          <a:bodyPr vert="wordArtVert">
            <a:normAutofit/>
          </a:bodyPr>
          <a:lstStyle/>
          <a:p>
            <a:r>
              <a:rPr lang="ja-JP" altLang="en-US"/>
              <a:t>摘要</a:t>
            </a:r>
            <a:endParaRPr lang="en-US" dirty="0"/>
          </a:p>
        </p:txBody>
      </p:sp>
      <p:cxnSp>
        <p:nvCxnSpPr>
          <p:cNvPr id="24" name="Straight Connector 23">
            <a:extLst>
              <a:ext uri="{FF2B5EF4-FFF2-40B4-BE49-F238E27FC236}">
                <a16:creationId xmlns:a16="http://schemas.microsoft.com/office/drawing/2014/main" id="{64C09976-E45E-FE43-B854-A05DAE58E652}"/>
              </a:ext>
            </a:extLst>
          </p:cNvPr>
          <p:cNvCxnSpPr>
            <a:cxnSpLocks/>
            <a:stCxn id="22" idx="3"/>
          </p:cNvCxnSpPr>
          <p:nvPr/>
        </p:nvCxnSpPr>
        <p:spPr>
          <a:xfrm>
            <a:off x="1407930" y="3467100"/>
            <a:ext cx="99718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351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F2A2581-FBFD-0440-8746-A370D52FDFD0}"/>
              </a:ext>
            </a:extLst>
          </p:cNvPr>
          <p:cNvSpPr>
            <a:spLocks noGrp="1"/>
          </p:cNvSpPr>
          <p:nvPr>
            <p:ph type="title"/>
          </p:nvPr>
        </p:nvSpPr>
        <p:spPr>
          <a:xfrm>
            <a:off x="150630" y="942261"/>
            <a:ext cx="1257300" cy="5049678"/>
          </a:xfrm>
        </p:spPr>
        <p:txBody>
          <a:bodyPr vert="vert270">
            <a:normAutofit/>
          </a:bodyPr>
          <a:lstStyle/>
          <a:p>
            <a:r>
              <a:rPr lang="en-US" altLang="ja-JP" dirty="0"/>
              <a:t>Introdu</a:t>
            </a:r>
            <a:r>
              <a:rPr lang="en-US" altLang="zh-CN" dirty="0"/>
              <a:t>ction</a:t>
            </a:r>
            <a:endParaRPr lang="en-US" dirty="0"/>
          </a:p>
        </p:txBody>
      </p:sp>
      <p:cxnSp>
        <p:nvCxnSpPr>
          <p:cNvPr id="5" name="Straight Connector 4">
            <a:extLst>
              <a:ext uri="{FF2B5EF4-FFF2-40B4-BE49-F238E27FC236}">
                <a16:creationId xmlns:a16="http://schemas.microsoft.com/office/drawing/2014/main" id="{F48B6B74-AC0E-1E47-A2B3-BE1398BF807A}"/>
              </a:ext>
            </a:extLst>
          </p:cNvPr>
          <p:cNvCxnSpPr>
            <a:cxnSpLocks/>
          </p:cNvCxnSpPr>
          <p:nvPr/>
        </p:nvCxnSpPr>
        <p:spPr>
          <a:xfrm>
            <a:off x="1407930" y="3467100"/>
            <a:ext cx="99718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083E03A-4475-F444-A9B1-F2FBCAA2A5D7}"/>
              </a:ext>
            </a:extLst>
          </p:cNvPr>
          <p:cNvSpPr txBox="1"/>
          <p:nvPr/>
        </p:nvSpPr>
        <p:spPr>
          <a:xfrm>
            <a:off x="10758668" y="1078998"/>
            <a:ext cx="621067" cy="1401538"/>
          </a:xfrm>
          <a:prstGeom prst="rect">
            <a:avLst/>
          </a:prstGeom>
          <a:noFill/>
        </p:spPr>
        <p:txBody>
          <a:bodyPr vert="wordArtVert" wrap="none" rtlCol="0">
            <a:spAutoFit/>
          </a:bodyPr>
          <a:lstStyle/>
          <a:p>
            <a:r>
              <a:rPr lang="ja-JP" altLang="en-US" sz="2800">
                <a:latin typeface="DengXian" panose="02010600030101010101" pitchFamily="2" charset="-122"/>
                <a:ea typeface="DengXian" panose="02010600030101010101" pitchFamily="2" charset="-122"/>
              </a:rPr>
              <a:t>第一版</a:t>
            </a:r>
            <a:endParaRPr lang="en-US" sz="2800" dirty="0">
              <a:latin typeface="DengXian" panose="02010600030101010101" pitchFamily="2" charset="-122"/>
              <a:ea typeface="DengXian" panose="02010600030101010101" pitchFamily="2" charset="-122"/>
            </a:endParaRPr>
          </a:p>
        </p:txBody>
      </p:sp>
      <p:sp>
        <p:nvSpPr>
          <p:cNvPr id="7" name="TextBox 6">
            <a:extLst>
              <a:ext uri="{FF2B5EF4-FFF2-40B4-BE49-F238E27FC236}">
                <a16:creationId xmlns:a16="http://schemas.microsoft.com/office/drawing/2014/main" id="{C16C5C08-360B-F346-8457-691B41D57D51}"/>
              </a:ext>
            </a:extLst>
          </p:cNvPr>
          <p:cNvSpPr txBox="1"/>
          <p:nvPr/>
        </p:nvSpPr>
        <p:spPr>
          <a:xfrm>
            <a:off x="10758668" y="4479039"/>
            <a:ext cx="621067" cy="1401538"/>
          </a:xfrm>
          <a:prstGeom prst="rect">
            <a:avLst/>
          </a:prstGeom>
          <a:noFill/>
        </p:spPr>
        <p:txBody>
          <a:bodyPr vert="wordArtVert" wrap="none" rtlCol="0">
            <a:spAutoFit/>
          </a:bodyPr>
          <a:lstStyle/>
          <a:p>
            <a:r>
              <a:rPr lang="ja-JP" altLang="en-US" sz="2800">
                <a:latin typeface="DengXian" panose="02010600030101010101" pitchFamily="2" charset="-122"/>
                <a:ea typeface="DengXian" panose="02010600030101010101" pitchFamily="2" charset="-122"/>
              </a:rPr>
              <a:t>最终版</a:t>
            </a:r>
            <a:endParaRPr lang="en-US" sz="2800" dirty="0">
              <a:latin typeface="DengXian" panose="02010600030101010101" pitchFamily="2" charset="-122"/>
              <a:ea typeface="DengXian" panose="02010600030101010101" pitchFamily="2" charset="-122"/>
            </a:endParaRPr>
          </a:p>
        </p:txBody>
      </p:sp>
      <p:sp>
        <p:nvSpPr>
          <p:cNvPr id="8" name="TextBox 7">
            <a:extLst>
              <a:ext uri="{FF2B5EF4-FFF2-40B4-BE49-F238E27FC236}">
                <a16:creationId xmlns:a16="http://schemas.microsoft.com/office/drawing/2014/main" id="{8F3E80E3-C23E-0449-AD91-9954D72D4264}"/>
              </a:ext>
            </a:extLst>
          </p:cNvPr>
          <p:cNvSpPr txBox="1"/>
          <p:nvPr/>
        </p:nvSpPr>
        <p:spPr>
          <a:xfrm>
            <a:off x="1549400" y="165100"/>
            <a:ext cx="9105900" cy="341632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Task-oriented dialogue system</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talk</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about</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task-oriented</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dialogue</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With the increasing demand for task oriented dialogue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talk</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about</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commercial</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systems</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like</a:t>
            </a:r>
            <a:r>
              <a:rPr lang="zh-CN" altLang="en-US" i="1"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api.ai</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However, in the common scenario of building new dialogue system for unfamiliar domains, developer always face the lack of data reflected both in quantity and quality.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talk</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about</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quantity</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and</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quality</a:t>
            </a:r>
            <a:r>
              <a:rPr lang="en-US" altLang="zh-CN" dirty="0">
                <a:latin typeface="Times New Roman" panose="02020603050405020304" pitchFamily="18" charset="0"/>
                <a:cs typeface="Times New Roman" panose="02020603050405020304" pitchFamily="18" charset="0"/>
              </a:rPr>
              <a:t>]</a:t>
            </a:r>
          </a:p>
          <a:p>
            <a:pPr indent="279400"/>
            <a:r>
              <a:rPr lang="en-US" dirty="0">
                <a:latin typeface="Times New Roman" panose="02020603050405020304" pitchFamily="18" charset="0"/>
                <a:cs typeface="Times New Roman" panose="02020603050405020304" pitchFamily="18" charset="0"/>
              </a:rPr>
              <a:t>To solve this, we leverage the idea of data augmentation. In </a:t>
            </a:r>
            <a:r>
              <a:rPr lang="en-US" altLang="zh-CN" dirty="0">
                <a:latin typeface="Times New Roman" panose="02020603050405020304" pitchFamily="18" charset="0"/>
                <a:cs typeface="Times New Roman" panose="02020603050405020304" pitchFamily="18" charset="0"/>
              </a:rPr>
              <a:t>CV</a:t>
            </a:r>
            <a:r>
              <a:rPr lang="en-US" dirty="0">
                <a:latin typeface="Times New Roman" panose="02020603050405020304" pitchFamily="18" charset="0"/>
                <a:cs typeface="Times New Roman" panose="02020603050405020304" pitchFamily="18" charset="0"/>
              </a:rPr>
              <a:t> and speech</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literature</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review,</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CV</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methods</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don’t</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work</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for</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NLP</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Therefore, existing data augmentation methods for NLP generally follow two directions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more</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literature</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review</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However, the prevailing methods do not well introduce domain knowledge of specific tasks, and their effectiveness tends to be limited in the respective tasks.</a:t>
            </a:r>
          </a:p>
          <a:p>
            <a:pPr indent="279400"/>
            <a:r>
              <a:rPr lang="en-US" dirty="0">
                <a:latin typeface="Times New Roman" panose="02020603050405020304" pitchFamily="18" charset="0"/>
                <a:cs typeface="Times New Roman" panose="02020603050405020304" pitchFamily="18" charset="0"/>
              </a:rPr>
              <a:t>To remedy this</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more information should be used to direct data augmentation.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we</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noticed</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they</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can</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be</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naturally</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clustered</a:t>
            </a:r>
            <a:r>
              <a:rPr lang="en-US" altLang="zh-CN" dirty="0">
                <a:latin typeface="Times New Roman" panose="02020603050405020304" pitchFamily="18" charset="0"/>
                <a:cs typeface="Times New Roman" panose="02020603050405020304" pitchFamily="18" charset="0"/>
              </a:rPr>
              <a:t>]But, controllable generation of new data with clustering information, is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difficult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There are mainly 2 challenges</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89A39FD-6089-7046-84D1-D14C398E70D8}"/>
              </a:ext>
            </a:extLst>
          </p:cNvPr>
          <p:cNvSpPr txBox="1"/>
          <p:nvPr/>
        </p:nvSpPr>
        <p:spPr>
          <a:xfrm>
            <a:off x="1530349" y="3555709"/>
            <a:ext cx="9105900"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Language understanding (LU) is the initial and essential component in the task-oriented dialogue system pipelin</a:t>
            </a:r>
            <a:r>
              <a:rPr lang="en-US" altLang="zh-CN" dirty="0">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 One challenge in building robust LU is to handle myriad ways in which users express demands.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talk</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about</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new</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domain</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cases</a:t>
            </a:r>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indent="279400"/>
            <a:r>
              <a:rPr lang="en-US" dirty="0">
                <a:latin typeface="Times New Roman" panose="02020603050405020304" pitchFamily="18" charset="0"/>
                <a:cs typeface="Times New Roman" panose="02020603050405020304" pitchFamily="18" charset="0"/>
              </a:rPr>
              <a:t>Data augmentation, which enlarges the size of training data in machine learning systems, is an effective solution to the data insufficiency problem.</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talk</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about</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successful</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cases</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in</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CV,</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speech,</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and</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NLP</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but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less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studied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LU. </a:t>
            </a:r>
            <a:r>
              <a:rPr lang="en-US" altLang="zh-CN" dirty="0" err="1">
                <a:latin typeface="Times New Roman" panose="02020603050405020304" pitchFamily="18" charset="0"/>
                <a:cs typeface="Times New Roman" panose="02020603050405020304" pitchFamily="18" charset="0"/>
              </a:rPr>
              <a:t>Kurata</a:t>
            </a:r>
            <a:r>
              <a:rPr lang="en-US" altLang="zh-CN" dirty="0">
                <a:latin typeface="Times New Roman" panose="02020603050405020304" pitchFamily="18" charset="0"/>
                <a:cs typeface="Times New Roman" panose="02020603050405020304" pitchFamily="18" charset="0"/>
              </a:rPr>
              <a:t> et al. (2016a)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present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a</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data</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driven,</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non-paraphrasing</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method,</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contrast</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it</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to</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paraphrasing</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method,</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pointed</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they</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need</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domain</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knowledge</a:t>
            </a:r>
            <a:r>
              <a:rPr lang="en-US" altLang="zh-CN" dirty="0">
                <a:latin typeface="Times New Roman" panose="02020603050405020304" pitchFamily="18" charset="0"/>
                <a:cs typeface="Times New Roman" panose="02020603050405020304" pitchFamily="18" charset="0"/>
              </a:rPr>
              <a:t>]</a:t>
            </a:r>
          </a:p>
          <a:p>
            <a:pPr indent="279400"/>
            <a:r>
              <a:rPr lang="en-US" dirty="0">
                <a:latin typeface="Times New Roman" panose="02020603050405020304" pitchFamily="18" charset="0"/>
                <a:cs typeface="Times New Roman" panose="02020603050405020304" pitchFamily="18" charset="0"/>
              </a:rPr>
              <a:t>In this paper, we study the problem of data augmentation for LU and propose a novel data-driven framework that models relations between utterances of the same semantic frame in the training data</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talk</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about</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our</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method</a:t>
            </a:r>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5324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BA27AB-351D-A34B-82A9-F9587D80EAE5}"/>
              </a:ext>
            </a:extLst>
          </p:cNvPr>
          <p:cNvPicPr>
            <a:picLocks noChangeAspect="1"/>
          </p:cNvPicPr>
          <p:nvPr/>
        </p:nvPicPr>
        <p:blipFill rotWithShape="1">
          <a:blip r:embed="rId3"/>
          <a:srcRect l="11111"/>
          <a:stretch/>
        </p:blipFill>
        <p:spPr>
          <a:xfrm>
            <a:off x="0" y="0"/>
            <a:ext cx="12192000" cy="6858000"/>
          </a:xfrm>
          <a:prstGeom prst="rect">
            <a:avLst/>
          </a:prstGeom>
        </p:spPr>
      </p:pic>
      <p:sp>
        <p:nvSpPr>
          <p:cNvPr id="2" name="Title 1">
            <a:extLst>
              <a:ext uri="{FF2B5EF4-FFF2-40B4-BE49-F238E27FC236}">
                <a16:creationId xmlns:a16="http://schemas.microsoft.com/office/drawing/2014/main" id="{3A9F2F37-9E0E-3F49-88D3-F264AB150C1A}"/>
              </a:ext>
            </a:extLst>
          </p:cNvPr>
          <p:cNvSpPr>
            <a:spLocks noGrp="1"/>
          </p:cNvSpPr>
          <p:nvPr>
            <p:ph type="title"/>
          </p:nvPr>
        </p:nvSpPr>
        <p:spPr/>
        <p:txBody>
          <a:bodyPr/>
          <a:lstStyle/>
          <a:p>
            <a:pPr algn="r"/>
            <a:r>
              <a:rPr lang="ja-JP" altLang="en-US" b="1"/>
              <a:t>论文写作的易读性原则</a:t>
            </a:r>
            <a:endParaRPr lang="en-US" b="1" dirty="0"/>
          </a:p>
        </p:txBody>
      </p:sp>
      <p:sp>
        <p:nvSpPr>
          <p:cNvPr id="3" name="Content Placeholder 2">
            <a:extLst>
              <a:ext uri="{FF2B5EF4-FFF2-40B4-BE49-F238E27FC236}">
                <a16:creationId xmlns:a16="http://schemas.microsoft.com/office/drawing/2014/main" id="{A0FC9AFD-3E7D-3A45-A9A6-D4383631D4A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257880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24450-39FB-D446-9CF3-A9CBB19AF72B}"/>
              </a:ext>
            </a:extLst>
          </p:cNvPr>
          <p:cNvSpPr>
            <a:spLocks noGrp="1"/>
          </p:cNvSpPr>
          <p:nvPr>
            <p:ph type="title"/>
          </p:nvPr>
        </p:nvSpPr>
        <p:spPr/>
        <p:txBody>
          <a:bodyPr/>
          <a:lstStyle/>
          <a:p>
            <a:r>
              <a:rPr lang="ja-JP" altLang="en-US"/>
              <a:t>论文写作易读性原则</a:t>
            </a:r>
            <a:endParaRPr lang="en-US" dirty="0"/>
          </a:p>
        </p:txBody>
      </p:sp>
      <p:sp>
        <p:nvSpPr>
          <p:cNvPr id="3" name="Content Placeholder 2">
            <a:extLst>
              <a:ext uri="{FF2B5EF4-FFF2-40B4-BE49-F238E27FC236}">
                <a16:creationId xmlns:a16="http://schemas.microsoft.com/office/drawing/2014/main" id="{6B7C92F9-72BB-864F-86AA-15FC0A558C3F}"/>
              </a:ext>
            </a:extLst>
          </p:cNvPr>
          <p:cNvSpPr>
            <a:spLocks noGrp="1"/>
          </p:cNvSpPr>
          <p:nvPr>
            <p:ph idx="1"/>
          </p:nvPr>
        </p:nvSpPr>
        <p:spPr/>
        <p:txBody>
          <a:bodyPr/>
          <a:lstStyle/>
          <a:p>
            <a:r>
              <a:rPr lang="ja-JP" altLang="en-US"/>
              <a:t>宏观一致性</a:t>
            </a:r>
            <a:endParaRPr lang="en-US" altLang="ja-JP" dirty="0"/>
          </a:p>
          <a:p>
            <a:r>
              <a:rPr lang="ja-JP" altLang="en-US"/>
              <a:t>微观一致性</a:t>
            </a:r>
            <a:endParaRPr lang="en-US" altLang="ja-JP" dirty="0"/>
          </a:p>
          <a:p>
            <a:r>
              <a:rPr lang="ja-JP" altLang="en-US"/>
              <a:t>奥卡姆剃刀</a:t>
            </a:r>
            <a:endParaRPr lang="en-US" altLang="ja-JP" dirty="0"/>
          </a:p>
          <a:p>
            <a:r>
              <a:rPr lang="ja-JP" altLang="en-US"/>
              <a:t>建模读者</a:t>
            </a:r>
            <a:endParaRPr lang="en-US" altLang="ja-JP" dirty="0"/>
          </a:p>
          <a:p>
            <a:r>
              <a:rPr lang="ja-JP" altLang="en-US"/>
              <a:t>符合学术共识</a:t>
            </a:r>
            <a:endParaRPr lang="en-US" dirty="0"/>
          </a:p>
        </p:txBody>
      </p:sp>
    </p:spTree>
    <p:extLst>
      <p:ext uri="{BB962C8B-B14F-4D97-AF65-F5344CB8AC3E}">
        <p14:creationId xmlns:p14="http://schemas.microsoft.com/office/powerpoint/2010/main" val="2247825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5595</TotalTime>
  <Words>5195</Words>
  <Application>Microsoft Macintosh PowerPoint</Application>
  <PresentationFormat>Widescreen</PresentationFormat>
  <Paragraphs>638</Paragraphs>
  <Slides>45</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DengXian</vt:lpstr>
      <vt:lpstr>DengXian</vt:lpstr>
      <vt:lpstr>DengXian Light</vt:lpstr>
      <vt:lpstr>游ゴシック</vt:lpstr>
      <vt:lpstr>Arial</vt:lpstr>
      <vt:lpstr>Calibri</vt:lpstr>
      <vt:lpstr>Times New Roman</vt:lpstr>
      <vt:lpstr>Office Theme</vt:lpstr>
      <vt:lpstr>论文写作的易读性原则  案例分析：基于Seq2Seq的对话数据增广</vt:lpstr>
      <vt:lpstr>任务型对话系统中的数据增广</vt:lpstr>
      <vt:lpstr>挑战：丰富的表达方式 vs 稀缺的标注数据</vt:lpstr>
      <vt:lpstr>挑战：丰富的表达方式 vs 稀缺的标注数据</vt:lpstr>
      <vt:lpstr>任务型对话系统中的数据增广 总结 / 发表</vt:lpstr>
      <vt:lpstr>摘要</vt:lpstr>
      <vt:lpstr>Introduction</vt:lpstr>
      <vt:lpstr>论文写作的易读性原则</vt:lpstr>
      <vt:lpstr>论文写作易读性原则</vt:lpstr>
      <vt:lpstr>论文写作易读性原则</vt:lpstr>
      <vt:lpstr>原则：宏观一致性</vt:lpstr>
      <vt:lpstr>原则：宏观一致性</vt:lpstr>
      <vt:lpstr>原则：宏观一致性</vt:lpstr>
      <vt:lpstr>论文写作易读性原则</vt:lpstr>
      <vt:lpstr>原则：微观一致性</vt:lpstr>
      <vt:lpstr>原则：微观一致性</vt:lpstr>
      <vt:lpstr>论文写作易读性原则</vt:lpstr>
      <vt:lpstr>原则：奥卡姆剃刀</vt:lpstr>
      <vt:lpstr>原则：奥卡姆剃刀</vt:lpstr>
      <vt:lpstr>原则：奥卡姆剃刀</vt:lpstr>
      <vt:lpstr>论文写作易读性原则</vt:lpstr>
      <vt:lpstr>原则：建模读者</vt:lpstr>
      <vt:lpstr>原则：建模读者</vt:lpstr>
      <vt:lpstr>原则：建模读者</vt:lpstr>
      <vt:lpstr>原则：建模读者</vt:lpstr>
      <vt:lpstr>原则：建模读者</vt:lpstr>
      <vt:lpstr>原则：建模读者</vt:lpstr>
      <vt:lpstr>原则：建模读者</vt:lpstr>
      <vt:lpstr>论文写作易读性原则</vt:lpstr>
      <vt:lpstr>原则：符合学术共识</vt:lpstr>
      <vt:lpstr>原则：符合学术共识 Cluster-to-cluster?</vt:lpstr>
      <vt:lpstr>原则：符合学术共识</vt:lpstr>
      <vt:lpstr>论文写作易读性原则</vt:lpstr>
      <vt:lpstr>论文写作必读</vt:lpstr>
      <vt:lpstr>论文写作之外：人的因素</vt:lpstr>
      <vt:lpstr>论文写作之外：健康的身体</vt:lpstr>
      <vt:lpstr>祝大家产出优秀的学术工作</vt:lpstr>
      <vt:lpstr>2014-2018发表论文情况</vt:lpstr>
      <vt:lpstr>数据增广的过程</vt:lpstr>
      <vt:lpstr>Seq2Seq Generation 训练过程</vt:lpstr>
      <vt:lpstr>实验结果</vt:lpstr>
      <vt:lpstr>投稿前15天</vt:lpstr>
      <vt:lpstr>投稿前15天</vt:lpstr>
      <vt:lpstr>容易理解的方式：利用学术共识 naturally clustered by …, first clustering …</vt:lpstr>
      <vt:lpstr>最终版</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翻转：基于Seq2Seq的对话数据增广</dc:title>
  <dc:creator>Yijia Liu</dc:creator>
  <cp:lastModifiedBy>Yijia Liu</cp:lastModifiedBy>
  <cp:revision>1497</cp:revision>
  <dcterms:created xsi:type="dcterms:W3CDTF">2018-08-19T02:58:43Z</dcterms:created>
  <dcterms:modified xsi:type="dcterms:W3CDTF">2018-08-29T05:29:33Z</dcterms:modified>
</cp:coreProperties>
</file>